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34"/>
  </p:notesMasterIdLst>
  <p:sldIdLst>
    <p:sldId id="256" r:id="rId2"/>
    <p:sldId id="258" r:id="rId3"/>
    <p:sldId id="261" r:id="rId4"/>
    <p:sldId id="263" r:id="rId5"/>
    <p:sldId id="265" r:id="rId6"/>
    <p:sldId id="262" r:id="rId7"/>
    <p:sldId id="322" r:id="rId8"/>
    <p:sldId id="309" r:id="rId9"/>
    <p:sldId id="275" r:id="rId10"/>
    <p:sldId id="269" r:id="rId11"/>
    <p:sldId id="310" r:id="rId12"/>
    <p:sldId id="272" r:id="rId13"/>
    <p:sldId id="290" r:id="rId14"/>
    <p:sldId id="311" r:id="rId15"/>
    <p:sldId id="314" r:id="rId16"/>
    <p:sldId id="313" r:id="rId17"/>
    <p:sldId id="312" r:id="rId18"/>
    <p:sldId id="315" r:id="rId19"/>
    <p:sldId id="259" r:id="rId20"/>
    <p:sldId id="288" r:id="rId21"/>
    <p:sldId id="316" r:id="rId22"/>
    <p:sldId id="317" r:id="rId23"/>
    <p:sldId id="318" r:id="rId24"/>
    <p:sldId id="319" r:id="rId25"/>
    <p:sldId id="260" r:id="rId26"/>
    <p:sldId id="276" r:id="rId27"/>
    <p:sldId id="321" r:id="rId28"/>
    <p:sldId id="268" r:id="rId29"/>
    <p:sldId id="323" r:id="rId30"/>
    <p:sldId id="324" r:id="rId31"/>
    <p:sldId id="280" r:id="rId32"/>
    <p:sldId id="320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4E0ECA-9613-47E9-8705-6F6AC905ED36}">
  <a:tblStyle styleId="{FE4E0ECA-9613-47E9-8705-6F6AC905ED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7"/>
    <p:restoredTop sz="94721"/>
  </p:normalViewPr>
  <p:slideViewPr>
    <p:cSldViewPr snapToGrid="0">
      <p:cViewPr varScale="1">
        <p:scale>
          <a:sx n="145" d="100"/>
          <a:sy n="145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303f80478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303f80478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303f80478_0_1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303f80478_0_1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502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f80478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f80478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8d650b1287_0_2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8d650b1287_0_2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303f80478_0_1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303f80478_0_1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866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8d650b1287_0_2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8d650b1287_0_2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130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303f80478_0_1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303f80478_0_1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140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8d650b1287_0_2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8d650b1287_0_2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833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303f80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303f804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546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b81364c40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b81364c40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b81364c40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b81364c40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8c07566cc1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8c07566cc1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8c07566cc1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8c07566cc1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024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8d650b1287_0_2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8d650b1287_0_2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600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b81364c40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b81364c40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9517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8d650b1287_0_2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8d650b1287_0_2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167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b81364c40_0_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b81364c40_0_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303f80478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5303f80478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303f80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303f804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399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303f80478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303f80478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8d650b1287_0_2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8d650b1287_0_2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512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303f80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303f804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8d650b1287_0_2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8d650b1287_0_2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1896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8d650b1287_0_2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8d650b1287_0_2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b81364c40_0_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b81364c40_0_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786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303f8047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303f8047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303f8047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303f8047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303f8047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303f8047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303f8047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303f8047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762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303f80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303f804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022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303f80478_0_1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303f80478_0_1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43750" y="1625188"/>
            <a:ext cx="6856500" cy="14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8500">
                <a:solidFill>
                  <a:srgbClr val="E5344C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43550" y="2853850"/>
            <a:ext cx="68568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726300" y="438312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ubTitle" idx="1"/>
          </p:nvPr>
        </p:nvSpPr>
        <p:spPr>
          <a:xfrm>
            <a:off x="1745248" y="1411538"/>
            <a:ext cx="25344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ubTitle" idx="2"/>
          </p:nvPr>
        </p:nvSpPr>
        <p:spPr>
          <a:xfrm>
            <a:off x="1745248" y="1777425"/>
            <a:ext cx="253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3"/>
          </p:nvPr>
        </p:nvSpPr>
        <p:spPr>
          <a:xfrm>
            <a:off x="5702999" y="1412225"/>
            <a:ext cx="25344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4"/>
          </p:nvPr>
        </p:nvSpPr>
        <p:spPr>
          <a:xfrm>
            <a:off x="5702999" y="1778232"/>
            <a:ext cx="253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5"/>
          </p:nvPr>
        </p:nvSpPr>
        <p:spPr>
          <a:xfrm>
            <a:off x="1745249" y="2903150"/>
            <a:ext cx="25344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6"/>
          </p:nvPr>
        </p:nvSpPr>
        <p:spPr>
          <a:xfrm>
            <a:off x="1745249" y="3268450"/>
            <a:ext cx="253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title" idx="7" hasCustomPrompt="1"/>
          </p:nvPr>
        </p:nvSpPr>
        <p:spPr>
          <a:xfrm>
            <a:off x="988753" y="1603788"/>
            <a:ext cx="5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8" hasCustomPrompt="1"/>
          </p:nvPr>
        </p:nvSpPr>
        <p:spPr>
          <a:xfrm>
            <a:off x="4947136" y="1603788"/>
            <a:ext cx="600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9" hasCustomPrompt="1"/>
          </p:nvPr>
        </p:nvSpPr>
        <p:spPr>
          <a:xfrm>
            <a:off x="947353" y="3107095"/>
            <a:ext cx="64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3"/>
          </p:nvPr>
        </p:nvSpPr>
        <p:spPr>
          <a:xfrm>
            <a:off x="5703009" y="2903150"/>
            <a:ext cx="25344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4"/>
          </p:nvPr>
        </p:nvSpPr>
        <p:spPr>
          <a:xfrm>
            <a:off x="5703009" y="3268461"/>
            <a:ext cx="253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15" hasCustomPrompt="1"/>
          </p:nvPr>
        </p:nvSpPr>
        <p:spPr>
          <a:xfrm>
            <a:off x="4923586" y="3107095"/>
            <a:ext cx="64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49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1702125" y="26036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2"/>
          </p:nvPr>
        </p:nvSpPr>
        <p:spPr>
          <a:xfrm>
            <a:off x="1702125" y="2976706"/>
            <a:ext cx="1594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3"/>
          </p:nvPr>
        </p:nvSpPr>
        <p:spPr>
          <a:xfrm>
            <a:off x="3774900" y="26036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4"/>
          </p:nvPr>
        </p:nvSpPr>
        <p:spPr>
          <a:xfrm>
            <a:off x="3774900" y="2976706"/>
            <a:ext cx="1594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5"/>
          </p:nvPr>
        </p:nvSpPr>
        <p:spPr>
          <a:xfrm>
            <a:off x="5847675" y="26036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6"/>
          </p:nvPr>
        </p:nvSpPr>
        <p:spPr>
          <a:xfrm>
            <a:off x="5847675" y="2976706"/>
            <a:ext cx="1594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1529550" y="1421408"/>
            <a:ext cx="6084900" cy="23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313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subTitle" idx="1"/>
          </p:nvPr>
        </p:nvSpPr>
        <p:spPr>
          <a:xfrm>
            <a:off x="3841425" y="1509325"/>
            <a:ext cx="46170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082750" y="1693075"/>
            <a:ext cx="4978500" cy="20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9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873000" y="991088"/>
            <a:ext cx="1398000" cy="10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9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974381" y="2828175"/>
            <a:ext cx="23484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1974381" y="3182126"/>
            <a:ext cx="23484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4823619" y="2828175"/>
            <a:ext cx="2346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823619" y="3182126"/>
            <a:ext cx="23460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234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24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816731" y="2089950"/>
            <a:ext cx="2808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1806600" y="1467250"/>
            <a:ext cx="5530800" cy="18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ubTitle" idx="1"/>
          </p:nvPr>
        </p:nvSpPr>
        <p:spPr>
          <a:xfrm>
            <a:off x="2294125" y="3008875"/>
            <a:ext cx="45558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4231725" y="2018350"/>
            <a:ext cx="3837000" cy="16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1635750" y="3139363"/>
            <a:ext cx="58725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Quicksand"/>
                <a:ea typeface="Quicksand"/>
                <a:cs typeface="Quicksand"/>
                <a:sym typeface="Quicksa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Quicksand"/>
                <a:ea typeface="Quicksand"/>
                <a:cs typeface="Quicksand"/>
                <a:sym typeface="Quicksa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Quicksand"/>
                <a:ea typeface="Quicksand"/>
                <a:cs typeface="Quicksand"/>
                <a:sym typeface="Quicksa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Quicksand"/>
                <a:ea typeface="Quicksand"/>
                <a:cs typeface="Quicksand"/>
                <a:sym typeface="Quicksa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Quicksand"/>
                <a:ea typeface="Quicksand"/>
                <a:cs typeface="Quicksand"/>
                <a:sym typeface="Quicksa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Quicksand"/>
                <a:ea typeface="Quicksand"/>
                <a:cs typeface="Quicksand"/>
                <a:sym typeface="Quicksa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Quicksand"/>
                <a:ea typeface="Quicksand"/>
                <a:cs typeface="Quicksand"/>
                <a:sym typeface="Quicksa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ubTitle" idx="1"/>
          </p:nvPr>
        </p:nvSpPr>
        <p:spPr>
          <a:xfrm>
            <a:off x="2003675" y="1501338"/>
            <a:ext cx="5136600" cy="17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604163" y="1895000"/>
            <a:ext cx="5935800" cy="10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1604038" y="2722300"/>
            <a:ext cx="59358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○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■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○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■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○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600"/>
              <a:buFont typeface="Quicksand Light"/>
              <a:buChar char="■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  <p:sldLayoutId id="2147483664" r:id="rId13"/>
    <p:sldLayoutId id="2147483666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"/>
          <p:cNvSpPr txBox="1">
            <a:spLocks noGrp="1"/>
          </p:cNvSpPr>
          <p:nvPr>
            <p:ph type="ctrTitle"/>
          </p:nvPr>
        </p:nvSpPr>
        <p:spPr>
          <a:xfrm>
            <a:off x="1143550" y="1613358"/>
            <a:ext cx="6856500" cy="958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Project1 presentation</a:t>
            </a:r>
            <a:endParaRPr sz="4800" dirty="0"/>
          </a:p>
        </p:txBody>
      </p:sp>
      <p:sp>
        <p:nvSpPr>
          <p:cNvPr id="131" name="Google Shape;131;p32"/>
          <p:cNvSpPr txBox="1">
            <a:spLocks noGrp="1"/>
          </p:cNvSpPr>
          <p:nvPr>
            <p:ph type="subTitle" idx="1"/>
          </p:nvPr>
        </p:nvSpPr>
        <p:spPr>
          <a:xfrm>
            <a:off x="1143250" y="2699208"/>
            <a:ext cx="6856800" cy="958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</a:t>
            </a:r>
            <a:r>
              <a:rPr lang="en-US" altLang="zh-CN" dirty="0"/>
              <a:t>roup18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LAN B</a:t>
            </a:r>
            <a:r>
              <a:rPr lang="en-US" altLang="zh-CN" dirty="0"/>
              <a:t>o,</a:t>
            </a:r>
            <a:r>
              <a:rPr lang="zh-CN" altLang="en-US" dirty="0"/>
              <a:t> </a:t>
            </a:r>
            <a:r>
              <a:rPr lang="en-US" altLang="zh-CN" dirty="0"/>
              <a:t>SHEN Ye, SHUM Ka Shun, YU </a:t>
            </a:r>
            <a:r>
              <a:rPr lang="en-US" altLang="zh-CN" dirty="0" err="1"/>
              <a:t>Yiduo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 txBox="1">
            <a:spLocks noGrp="1"/>
          </p:cNvSpPr>
          <p:nvPr>
            <p:ph type="title"/>
          </p:nvPr>
        </p:nvSpPr>
        <p:spPr>
          <a:xfrm>
            <a:off x="1075849" y="479246"/>
            <a:ext cx="40609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Accuracy is only 55%!</a:t>
            </a:r>
            <a:endParaRPr dirty="0"/>
          </a:p>
        </p:txBody>
      </p:sp>
      <p:pic>
        <p:nvPicPr>
          <p:cNvPr id="315" name="Google Shape;3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073631" y="2279030"/>
            <a:ext cx="447151" cy="442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041610" y="2358176"/>
            <a:ext cx="446612" cy="3935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64464347-5FB3-4F47-99A6-2CEC8F63ACD6}"/>
              </a:ext>
            </a:extLst>
          </p:cNvPr>
          <p:cNvSpPr/>
          <p:nvPr/>
        </p:nvSpPr>
        <p:spPr>
          <a:xfrm>
            <a:off x="5990666" y="2285400"/>
            <a:ext cx="1808629" cy="5727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03207A6C-FBC5-48AB-9CAD-E6E7BC20A306}"/>
              </a:ext>
            </a:extLst>
          </p:cNvPr>
          <p:cNvSpPr/>
          <p:nvPr/>
        </p:nvSpPr>
        <p:spPr>
          <a:xfrm flipH="1">
            <a:off x="1775450" y="2268591"/>
            <a:ext cx="1808628" cy="5727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D19388-DF09-48E4-A34F-4A9918A1A655}"/>
              </a:ext>
            </a:extLst>
          </p:cNvPr>
          <p:cNvSpPr txBox="1"/>
          <p:nvPr/>
        </p:nvSpPr>
        <p:spPr>
          <a:xfrm>
            <a:off x="2050677" y="1889311"/>
            <a:ext cx="2232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Make it simpler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BA5BD25-A2B9-4175-A390-BC5CC8D711A2}"/>
              </a:ext>
            </a:extLst>
          </p:cNvPr>
          <p:cNvSpPr txBox="1"/>
          <p:nvPr/>
        </p:nvSpPr>
        <p:spPr>
          <a:xfrm>
            <a:off x="5778874" y="1960814"/>
            <a:ext cx="2232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Make it more complicated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1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 Timeline</a:t>
            </a:r>
            <a:endParaRPr dirty="0"/>
          </a:p>
        </p:txBody>
      </p:sp>
      <p:grpSp>
        <p:nvGrpSpPr>
          <p:cNvPr id="486" name="Google Shape;486;p51"/>
          <p:cNvGrpSpPr/>
          <p:nvPr/>
        </p:nvGrpSpPr>
        <p:grpSpPr>
          <a:xfrm>
            <a:off x="2039822" y="2949724"/>
            <a:ext cx="4295631" cy="189"/>
            <a:chOff x="3720318" y="1857562"/>
            <a:chExt cx="1223025" cy="54"/>
          </a:xfrm>
        </p:grpSpPr>
        <p:cxnSp>
          <p:nvCxnSpPr>
            <p:cNvPr id="487" name="Google Shape;487;p51"/>
            <p:cNvCxnSpPr/>
            <p:nvPr/>
          </p:nvCxnSpPr>
          <p:spPr>
            <a:xfrm>
              <a:off x="4440243" y="1857616"/>
              <a:ext cx="1734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lgDashDot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51"/>
            <p:cNvCxnSpPr/>
            <p:nvPr/>
          </p:nvCxnSpPr>
          <p:spPr>
            <a:xfrm>
              <a:off x="4074943" y="1857562"/>
              <a:ext cx="1734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lgDashDot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51"/>
            <p:cNvCxnSpPr/>
            <p:nvPr/>
          </p:nvCxnSpPr>
          <p:spPr>
            <a:xfrm>
              <a:off x="3720318" y="1857562"/>
              <a:ext cx="1734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lgDashDot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51"/>
            <p:cNvCxnSpPr/>
            <p:nvPr/>
          </p:nvCxnSpPr>
          <p:spPr>
            <a:xfrm>
              <a:off x="4801443" y="1857616"/>
              <a:ext cx="1419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lgDashDot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91" name="Google Shape;491;p51"/>
          <p:cNvCxnSpPr/>
          <p:nvPr/>
        </p:nvCxnSpPr>
        <p:spPr>
          <a:xfrm rot="10800000">
            <a:off x="1739768" y="2034008"/>
            <a:ext cx="0" cy="608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492" name="Google Shape;492;p51"/>
          <p:cNvCxnSpPr/>
          <p:nvPr/>
        </p:nvCxnSpPr>
        <p:spPr>
          <a:xfrm rot="10800000">
            <a:off x="2985925" y="3314715"/>
            <a:ext cx="0" cy="5067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51"/>
          <p:cNvCxnSpPr/>
          <p:nvPr/>
        </p:nvCxnSpPr>
        <p:spPr>
          <a:xfrm rot="10800000">
            <a:off x="4251453" y="2034008"/>
            <a:ext cx="0" cy="608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51"/>
          <p:cNvCxnSpPr/>
          <p:nvPr/>
        </p:nvCxnSpPr>
        <p:spPr>
          <a:xfrm rot="10800000">
            <a:off x="5507013" y="3311415"/>
            <a:ext cx="0" cy="510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pic>
        <p:nvPicPr>
          <p:cNvPr id="495" name="Google Shape;49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654" y="2571631"/>
            <a:ext cx="721541" cy="75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711" y="2571633"/>
            <a:ext cx="816075" cy="75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4076" y="2571632"/>
            <a:ext cx="815596" cy="75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4011" y="2571633"/>
            <a:ext cx="816075" cy="75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6490250" y="2284105"/>
            <a:ext cx="1328601" cy="1315476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1"/>
          <p:cNvSpPr txBox="1"/>
          <p:nvPr/>
        </p:nvSpPr>
        <p:spPr>
          <a:xfrm>
            <a:off x="1183922" y="1583522"/>
            <a:ext cx="17118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2-layer CNN with 2 layer fc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05" name="Google Shape;505;p51"/>
          <p:cNvSpPr txBox="1"/>
          <p:nvPr/>
        </p:nvSpPr>
        <p:spPr>
          <a:xfrm>
            <a:off x="2313743" y="3795442"/>
            <a:ext cx="193771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Reduce parameters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09" name="Google Shape;509;p51"/>
          <p:cNvSpPr txBox="1"/>
          <p:nvPr/>
        </p:nvSpPr>
        <p:spPr>
          <a:xfrm>
            <a:off x="1451275" y="2696469"/>
            <a:ext cx="5769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01</a:t>
            </a:r>
            <a:endParaRPr sz="2400" b="1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10" name="Google Shape;510;p51"/>
          <p:cNvSpPr txBox="1"/>
          <p:nvPr/>
        </p:nvSpPr>
        <p:spPr>
          <a:xfrm>
            <a:off x="2697475" y="2696469"/>
            <a:ext cx="5769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02</a:t>
            </a:r>
            <a:endParaRPr sz="2400" b="1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11" name="Google Shape;511;p51"/>
          <p:cNvSpPr txBox="1"/>
          <p:nvPr/>
        </p:nvSpPr>
        <p:spPr>
          <a:xfrm>
            <a:off x="3974038" y="2696469"/>
            <a:ext cx="5769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03</a:t>
            </a:r>
            <a:endParaRPr sz="2400" b="1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12" name="Google Shape;512;p51"/>
          <p:cNvSpPr txBox="1"/>
          <p:nvPr/>
        </p:nvSpPr>
        <p:spPr>
          <a:xfrm>
            <a:off x="5164750" y="2696469"/>
            <a:ext cx="6705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04</a:t>
            </a:r>
            <a:endParaRPr sz="2400" b="1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8547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313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Action</a:t>
            </a:r>
            <a:endParaRPr dirty="0"/>
          </a:p>
        </p:txBody>
      </p:sp>
      <p:grpSp>
        <p:nvGrpSpPr>
          <p:cNvPr id="402" name="Google Shape;402;p48"/>
          <p:cNvGrpSpPr/>
          <p:nvPr/>
        </p:nvGrpSpPr>
        <p:grpSpPr>
          <a:xfrm>
            <a:off x="3075000" y="1372850"/>
            <a:ext cx="2994001" cy="2844233"/>
            <a:chOff x="2842800" y="1372850"/>
            <a:chExt cx="2994001" cy="2844233"/>
          </a:xfrm>
        </p:grpSpPr>
        <p:pic>
          <p:nvPicPr>
            <p:cNvPr id="403" name="Google Shape;403;p48"/>
            <p:cNvPicPr preferRelativeResize="0"/>
            <p:nvPr/>
          </p:nvPicPr>
          <p:blipFill>
            <a:blip r:embed="rId3">
              <a:alphaModFix amt="70000"/>
            </a:blip>
            <a:stretch>
              <a:fillRect/>
            </a:stretch>
          </p:blipFill>
          <p:spPr>
            <a:xfrm>
              <a:off x="2842800" y="1372850"/>
              <a:ext cx="1711801" cy="1586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48"/>
            <p:cNvPicPr preferRelativeResize="0"/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3989125" y="1372858"/>
              <a:ext cx="1711801" cy="15865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48"/>
            <p:cNvPicPr preferRelativeResize="0"/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2916800" y="2385425"/>
              <a:ext cx="1847674" cy="1831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48"/>
            <p:cNvPicPr preferRelativeResize="0"/>
            <p:nvPr/>
          </p:nvPicPr>
          <p:blipFill>
            <a:blip r:embed="rId3">
              <a:alphaModFix amt="70000"/>
            </a:blip>
            <a:stretch>
              <a:fillRect/>
            </a:stretch>
          </p:blipFill>
          <p:spPr>
            <a:xfrm>
              <a:off x="3816575" y="2227601"/>
              <a:ext cx="2020226" cy="1872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7" name="Google Shape;407;p48"/>
          <p:cNvSpPr txBox="1">
            <a:spLocks noGrp="1"/>
          </p:cNvSpPr>
          <p:nvPr>
            <p:ph type="subTitle" idx="4294967295"/>
          </p:nvPr>
        </p:nvSpPr>
        <p:spPr>
          <a:xfrm>
            <a:off x="573900" y="1685250"/>
            <a:ext cx="236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Kernel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08" name="Google Shape;408;p48"/>
          <p:cNvSpPr txBox="1">
            <a:spLocks noGrp="1"/>
          </p:cNvSpPr>
          <p:nvPr>
            <p:ph type="subTitle" idx="4294967295"/>
          </p:nvPr>
        </p:nvSpPr>
        <p:spPr>
          <a:xfrm>
            <a:off x="907675" y="2072696"/>
            <a:ext cx="2030449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Larger kernel size and stride</a:t>
            </a:r>
            <a:endParaRPr sz="1600" dirty="0"/>
          </a:p>
        </p:txBody>
      </p:sp>
      <p:sp>
        <p:nvSpPr>
          <p:cNvPr id="409" name="Google Shape;409;p48"/>
          <p:cNvSpPr txBox="1">
            <a:spLocks noGrp="1"/>
          </p:cNvSpPr>
          <p:nvPr>
            <p:ph type="subTitle" idx="4294967295"/>
          </p:nvPr>
        </p:nvSpPr>
        <p:spPr>
          <a:xfrm>
            <a:off x="6198675" y="1685250"/>
            <a:ext cx="236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P</a:t>
            </a: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ointwise CNN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0" name="Google Shape;410;p48"/>
          <p:cNvSpPr txBox="1">
            <a:spLocks noGrp="1"/>
          </p:cNvSpPr>
          <p:nvPr>
            <p:ph type="subTitle" idx="4294967295"/>
          </p:nvPr>
        </p:nvSpPr>
        <p:spPr>
          <a:xfrm>
            <a:off x="6198675" y="2072701"/>
            <a:ext cx="236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Might not related to reduce params.</a:t>
            </a:r>
            <a:endParaRPr dirty="0"/>
          </a:p>
        </p:txBody>
      </p:sp>
      <p:sp>
        <p:nvSpPr>
          <p:cNvPr id="411" name="Google Shape;411;p48"/>
          <p:cNvSpPr txBox="1">
            <a:spLocks noGrp="1"/>
          </p:cNvSpPr>
          <p:nvPr>
            <p:ph type="subTitle" idx="4294967295"/>
          </p:nvPr>
        </p:nvSpPr>
        <p:spPr>
          <a:xfrm>
            <a:off x="573900" y="2993189"/>
            <a:ext cx="236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M</a:t>
            </a: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ore CNN layer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2" name="Google Shape;412;p48"/>
          <p:cNvSpPr txBox="1">
            <a:spLocks noGrp="1"/>
          </p:cNvSpPr>
          <p:nvPr>
            <p:ph type="subTitle" idx="4294967295"/>
          </p:nvPr>
        </p:nvSpPr>
        <p:spPr>
          <a:xfrm>
            <a:off x="573825" y="3379024"/>
            <a:ext cx="236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So more maxpool layer and reduce the fc layer input</a:t>
            </a:r>
            <a:endParaRPr sz="1600" dirty="0"/>
          </a:p>
        </p:txBody>
      </p:sp>
      <p:sp>
        <p:nvSpPr>
          <p:cNvPr id="413" name="Google Shape;413;p48"/>
          <p:cNvSpPr txBox="1">
            <a:spLocks noGrp="1"/>
          </p:cNvSpPr>
          <p:nvPr>
            <p:ph type="subTitle" idx="4294967295"/>
          </p:nvPr>
        </p:nvSpPr>
        <p:spPr>
          <a:xfrm>
            <a:off x="6198675" y="2993189"/>
            <a:ext cx="23643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result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4" name="Google Shape;414;p48"/>
          <p:cNvSpPr txBox="1">
            <a:spLocks noGrp="1"/>
          </p:cNvSpPr>
          <p:nvPr>
            <p:ph type="subTitle" idx="4294967295"/>
          </p:nvPr>
        </p:nvSpPr>
        <p:spPr>
          <a:xfrm>
            <a:off x="6198675" y="3379027"/>
            <a:ext cx="236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3-layer CNN and fc with less parameters</a:t>
            </a:r>
            <a:endParaRPr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6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Accuracy Charts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B53635-1F01-4FC1-BFCF-9FA5C4D4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818" y="1499010"/>
            <a:ext cx="4225001" cy="27160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F1B3863-432C-4AC6-BF55-FF00998A5E21}"/>
              </a:ext>
            </a:extLst>
          </p:cNvPr>
          <p:cNvSpPr txBox="1"/>
          <p:nvPr/>
        </p:nvSpPr>
        <p:spPr>
          <a:xfrm>
            <a:off x="726225" y="2144806"/>
            <a:ext cx="2776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entury" panose="02040604050505020304" pitchFamily="18" charset="0"/>
              </a:rPr>
              <a:t>Validation score goes up and down!</a:t>
            </a:r>
            <a:endParaRPr lang="zh-CN" altLang="en-US" sz="1800" dirty="0">
              <a:latin typeface="Century" panose="020406040505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1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 Timeline</a:t>
            </a:r>
            <a:endParaRPr dirty="0"/>
          </a:p>
        </p:txBody>
      </p:sp>
      <p:grpSp>
        <p:nvGrpSpPr>
          <p:cNvPr id="486" name="Google Shape;486;p51"/>
          <p:cNvGrpSpPr/>
          <p:nvPr/>
        </p:nvGrpSpPr>
        <p:grpSpPr>
          <a:xfrm>
            <a:off x="2039822" y="2949724"/>
            <a:ext cx="4295631" cy="189"/>
            <a:chOff x="3720318" y="1857562"/>
            <a:chExt cx="1223025" cy="54"/>
          </a:xfrm>
        </p:grpSpPr>
        <p:cxnSp>
          <p:nvCxnSpPr>
            <p:cNvPr id="487" name="Google Shape;487;p51"/>
            <p:cNvCxnSpPr/>
            <p:nvPr/>
          </p:nvCxnSpPr>
          <p:spPr>
            <a:xfrm>
              <a:off x="4440243" y="1857616"/>
              <a:ext cx="1734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lgDashDot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51"/>
            <p:cNvCxnSpPr/>
            <p:nvPr/>
          </p:nvCxnSpPr>
          <p:spPr>
            <a:xfrm>
              <a:off x="4074943" y="1857562"/>
              <a:ext cx="1734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lgDashDot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51"/>
            <p:cNvCxnSpPr/>
            <p:nvPr/>
          </p:nvCxnSpPr>
          <p:spPr>
            <a:xfrm>
              <a:off x="3720318" y="1857562"/>
              <a:ext cx="1734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lgDashDot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51"/>
            <p:cNvCxnSpPr/>
            <p:nvPr/>
          </p:nvCxnSpPr>
          <p:spPr>
            <a:xfrm>
              <a:off x="4801443" y="1857616"/>
              <a:ext cx="1419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lgDashDot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91" name="Google Shape;491;p51"/>
          <p:cNvCxnSpPr/>
          <p:nvPr/>
        </p:nvCxnSpPr>
        <p:spPr>
          <a:xfrm rot="10800000">
            <a:off x="1739768" y="2034008"/>
            <a:ext cx="0" cy="608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492" name="Google Shape;492;p51"/>
          <p:cNvCxnSpPr/>
          <p:nvPr/>
        </p:nvCxnSpPr>
        <p:spPr>
          <a:xfrm rot="10800000">
            <a:off x="2985925" y="3314715"/>
            <a:ext cx="0" cy="5067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51"/>
          <p:cNvCxnSpPr/>
          <p:nvPr/>
        </p:nvCxnSpPr>
        <p:spPr>
          <a:xfrm rot="10800000">
            <a:off x="4251453" y="2034008"/>
            <a:ext cx="0" cy="608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51"/>
          <p:cNvCxnSpPr/>
          <p:nvPr/>
        </p:nvCxnSpPr>
        <p:spPr>
          <a:xfrm rot="10800000">
            <a:off x="5507013" y="3311415"/>
            <a:ext cx="0" cy="510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pic>
        <p:nvPicPr>
          <p:cNvPr id="495" name="Google Shape;49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654" y="2571631"/>
            <a:ext cx="721541" cy="75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711" y="2571633"/>
            <a:ext cx="816075" cy="75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4076" y="2571632"/>
            <a:ext cx="815596" cy="75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4011" y="2571633"/>
            <a:ext cx="816075" cy="75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6490250" y="2284105"/>
            <a:ext cx="1328601" cy="1315476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1"/>
          <p:cNvSpPr txBox="1"/>
          <p:nvPr/>
        </p:nvSpPr>
        <p:spPr>
          <a:xfrm>
            <a:off x="1183922" y="1583522"/>
            <a:ext cx="17118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2-layer CNN with 2 layer fc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05" name="Google Shape;505;p51"/>
          <p:cNvSpPr txBox="1"/>
          <p:nvPr/>
        </p:nvSpPr>
        <p:spPr>
          <a:xfrm>
            <a:off x="2313743" y="3795442"/>
            <a:ext cx="193771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Reduce parameters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09" name="Google Shape;509;p51"/>
          <p:cNvSpPr txBox="1"/>
          <p:nvPr/>
        </p:nvSpPr>
        <p:spPr>
          <a:xfrm>
            <a:off x="1451275" y="2696469"/>
            <a:ext cx="5769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01</a:t>
            </a:r>
            <a:endParaRPr sz="2400" b="1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10" name="Google Shape;510;p51"/>
          <p:cNvSpPr txBox="1"/>
          <p:nvPr/>
        </p:nvSpPr>
        <p:spPr>
          <a:xfrm>
            <a:off x="2697475" y="2696469"/>
            <a:ext cx="5769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02</a:t>
            </a:r>
            <a:endParaRPr sz="2400" b="1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11" name="Google Shape;511;p51"/>
          <p:cNvSpPr txBox="1"/>
          <p:nvPr/>
        </p:nvSpPr>
        <p:spPr>
          <a:xfrm>
            <a:off x="3974038" y="2696469"/>
            <a:ext cx="5769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03</a:t>
            </a:r>
            <a:endParaRPr sz="2400" b="1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12" name="Google Shape;512;p51"/>
          <p:cNvSpPr txBox="1"/>
          <p:nvPr/>
        </p:nvSpPr>
        <p:spPr>
          <a:xfrm>
            <a:off x="5164750" y="2696469"/>
            <a:ext cx="6705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04</a:t>
            </a:r>
            <a:endParaRPr sz="2400" b="1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173DBF-00B5-4BB8-8AF7-50645BE66825}"/>
              </a:ext>
            </a:extLst>
          </p:cNvPr>
          <p:cNvSpPr txBox="1"/>
          <p:nvPr/>
        </p:nvSpPr>
        <p:spPr>
          <a:xfrm>
            <a:off x="3510220" y="1548636"/>
            <a:ext cx="182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 </a:t>
            </a:r>
            <a:r>
              <a:rPr lang="en-US" altLang="zh-CN" dirty="0" err="1"/>
              <a:t>lr</a:t>
            </a:r>
            <a:r>
              <a:rPr lang="en-US" altLang="zh-CN" dirty="0"/>
              <a:t>-scheduler and bn layer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215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6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Accuracy Charts</a:t>
            </a:r>
            <a:endParaRPr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16C0F5-4953-4C58-B0B4-82541C5CC8B5}"/>
              </a:ext>
            </a:extLst>
          </p:cNvPr>
          <p:cNvSpPr txBox="1"/>
          <p:nvPr/>
        </p:nvSpPr>
        <p:spPr>
          <a:xfrm>
            <a:off x="800101" y="1868325"/>
            <a:ext cx="2796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Lr + batch norm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AC1D81-7E3B-4773-BDA9-583668E65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503" y="1270748"/>
            <a:ext cx="4558396" cy="283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11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1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 Timeline</a:t>
            </a:r>
            <a:endParaRPr dirty="0"/>
          </a:p>
        </p:txBody>
      </p:sp>
      <p:grpSp>
        <p:nvGrpSpPr>
          <p:cNvPr id="486" name="Google Shape;486;p51"/>
          <p:cNvGrpSpPr/>
          <p:nvPr/>
        </p:nvGrpSpPr>
        <p:grpSpPr>
          <a:xfrm>
            <a:off x="2039822" y="2949724"/>
            <a:ext cx="4295631" cy="189"/>
            <a:chOff x="3720318" y="1857562"/>
            <a:chExt cx="1223025" cy="54"/>
          </a:xfrm>
        </p:grpSpPr>
        <p:cxnSp>
          <p:nvCxnSpPr>
            <p:cNvPr id="487" name="Google Shape;487;p51"/>
            <p:cNvCxnSpPr/>
            <p:nvPr/>
          </p:nvCxnSpPr>
          <p:spPr>
            <a:xfrm>
              <a:off x="4440243" y="1857616"/>
              <a:ext cx="1734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lgDashDot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51"/>
            <p:cNvCxnSpPr/>
            <p:nvPr/>
          </p:nvCxnSpPr>
          <p:spPr>
            <a:xfrm>
              <a:off x="4074943" y="1857562"/>
              <a:ext cx="1734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lgDashDot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51"/>
            <p:cNvCxnSpPr/>
            <p:nvPr/>
          </p:nvCxnSpPr>
          <p:spPr>
            <a:xfrm>
              <a:off x="3720318" y="1857562"/>
              <a:ext cx="1734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lgDashDot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51"/>
            <p:cNvCxnSpPr/>
            <p:nvPr/>
          </p:nvCxnSpPr>
          <p:spPr>
            <a:xfrm>
              <a:off x="4801443" y="1857616"/>
              <a:ext cx="1419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lgDashDot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91" name="Google Shape;491;p51"/>
          <p:cNvCxnSpPr/>
          <p:nvPr/>
        </p:nvCxnSpPr>
        <p:spPr>
          <a:xfrm rot="10800000">
            <a:off x="1739768" y="2034008"/>
            <a:ext cx="0" cy="608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492" name="Google Shape;492;p51"/>
          <p:cNvCxnSpPr/>
          <p:nvPr/>
        </p:nvCxnSpPr>
        <p:spPr>
          <a:xfrm rot="10800000">
            <a:off x="2985925" y="3314715"/>
            <a:ext cx="0" cy="5067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51"/>
          <p:cNvCxnSpPr/>
          <p:nvPr/>
        </p:nvCxnSpPr>
        <p:spPr>
          <a:xfrm rot="10800000">
            <a:off x="4251453" y="2034008"/>
            <a:ext cx="0" cy="608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51"/>
          <p:cNvCxnSpPr/>
          <p:nvPr/>
        </p:nvCxnSpPr>
        <p:spPr>
          <a:xfrm rot="10800000">
            <a:off x="5507013" y="3311415"/>
            <a:ext cx="0" cy="510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pic>
        <p:nvPicPr>
          <p:cNvPr id="495" name="Google Shape;49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654" y="2571631"/>
            <a:ext cx="721541" cy="75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711" y="2571633"/>
            <a:ext cx="816075" cy="75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4076" y="2571632"/>
            <a:ext cx="815596" cy="75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4011" y="2571633"/>
            <a:ext cx="816075" cy="75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6490250" y="2284105"/>
            <a:ext cx="1328601" cy="1315476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1"/>
          <p:cNvSpPr txBox="1"/>
          <p:nvPr/>
        </p:nvSpPr>
        <p:spPr>
          <a:xfrm>
            <a:off x="1183922" y="1583522"/>
            <a:ext cx="17118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2-layer CNN with 2 layer fc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05" name="Google Shape;505;p51"/>
          <p:cNvSpPr txBox="1"/>
          <p:nvPr/>
        </p:nvSpPr>
        <p:spPr>
          <a:xfrm>
            <a:off x="2313743" y="3795442"/>
            <a:ext cx="193771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Reduce parameters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09" name="Google Shape;509;p51"/>
          <p:cNvSpPr txBox="1"/>
          <p:nvPr/>
        </p:nvSpPr>
        <p:spPr>
          <a:xfrm>
            <a:off x="1451275" y="2696469"/>
            <a:ext cx="5769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01</a:t>
            </a:r>
            <a:endParaRPr sz="2400" b="1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10" name="Google Shape;510;p51"/>
          <p:cNvSpPr txBox="1"/>
          <p:nvPr/>
        </p:nvSpPr>
        <p:spPr>
          <a:xfrm>
            <a:off x="2697475" y="2696469"/>
            <a:ext cx="5769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02</a:t>
            </a:r>
            <a:endParaRPr sz="2400" b="1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11" name="Google Shape;511;p51"/>
          <p:cNvSpPr txBox="1"/>
          <p:nvPr/>
        </p:nvSpPr>
        <p:spPr>
          <a:xfrm>
            <a:off x="3974038" y="2696469"/>
            <a:ext cx="5769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03</a:t>
            </a:r>
            <a:endParaRPr sz="2400" b="1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12" name="Google Shape;512;p51"/>
          <p:cNvSpPr txBox="1"/>
          <p:nvPr/>
        </p:nvSpPr>
        <p:spPr>
          <a:xfrm>
            <a:off x="5164750" y="2696469"/>
            <a:ext cx="6705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04</a:t>
            </a:r>
            <a:endParaRPr sz="2400" b="1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173DBF-00B5-4BB8-8AF7-50645BE66825}"/>
              </a:ext>
            </a:extLst>
          </p:cNvPr>
          <p:cNvSpPr txBox="1"/>
          <p:nvPr/>
        </p:nvSpPr>
        <p:spPr>
          <a:xfrm>
            <a:off x="3510220" y="1548636"/>
            <a:ext cx="182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 </a:t>
            </a:r>
            <a:r>
              <a:rPr lang="en-US" altLang="zh-CN" dirty="0" err="1"/>
              <a:t>lr</a:t>
            </a:r>
            <a:r>
              <a:rPr lang="en-US" altLang="zh-CN" dirty="0"/>
              <a:t>-scheduler and bn layer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1647E3-90ED-4B6B-9573-918B6E37F066}"/>
              </a:ext>
            </a:extLst>
          </p:cNvPr>
          <p:cNvSpPr txBox="1"/>
          <p:nvPr/>
        </p:nvSpPr>
        <p:spPr>
          <a:xfrm>
            <a:off x="4923634" y="3632475"/>
            <a:ext cx="1804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Make model more complicated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4238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6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Accuracy Charts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A0615C-5F2A-4166-93FA-D2612FFE7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089" y="1299308"/>
            <a:ext cx="4233734" cy="27243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16C0F5-4953-4C58-B0B4-82541C5CC8B5}"/>
              </a:ext>
            </a:extLst>
          </p:cNvPr>
          <p:cNvSpPr txBox="1"/>
          <p:nvPr/>
        </p:nvSpPr>
        <p:spPr>
          <a:xfrm>
            <a:off x="800101" y="1868325"/>
            <a:ext cx="2796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3CNN + 3FC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011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33200" y="1217075"/>
            <a:ext cx="6477600" cy="32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776" y="781698"/>
            <a:ext cx="1698350" cy="157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7"/>
          <p:cNvSpPr txBox="1">
            <a:spLocks noGrp="1"/>
          </p:cNvSpPr>
          <p:nvPr>
            <p:ph type="title"/>
          </p:nvPr>
        </p:nvSpPr>
        <p:spPr>
          <a:xfrm>
            <a:off x="1593477" y="1693075"/>
            <a:ext cx="5909982" cy="20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Reflections</a:t>
            </a:r>
            <a:endParaRPr sz="8000" dirty="0"/>
          </a:p>
        </p:txBody>
      </p:sp>
      <p:sp>
        <p:nvSpPr>
          <p:cNvPr id="178" name="Google Shape;178;p37"/>
          <p:cNvSpPr txBox="1">
            <a:spLocks noGrp="1"/>
          </p:cNvSpPr>
          <p:nvPr>
            <p:ph type="title" idx="2"/>
          </p:nvPr>
        </p:nvSpPr>
        <p:spPr>
          <a:xfrm>
            <a:off x="3873000" y="991088"/>
            <a:ext cx="1613400" cy="10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795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1806600" y="1670400"/>
            <a:ext cx="5530800" cy="18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Overnormalize?</a:t>
            </a:r>
            <a:endParaRPr sz="4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00660" y="1475901"/>
            <a:ext cx="893851" cy="82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97" y="2977017"/>
            <a:ext cx="896112" cy="83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527" y="1527900"/>
            <a:ext cx="781650" cy="7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4"/>
          <p:cNvSpPr txBox="1">
            <a:spLocks noGrp="1"/>
          </p:cNvSpPr>
          <p:nvPr>
            <p:ph type="title"/>
          </p:nvPr>
        </p:nvSpPr>
        <p:spPr>
          <a:xfrm>
            <a:off x="726300" y="438312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6" name="Google Shape;146;p34"/>
          <p:cNvSpPr txBox="1">
            <a:spLocks noGrp="1"/>
          </p:cNvSpPr>
          <p:nvPr>
            <p:ph type="subTitle" idx="3"/>
          </p:nvPr>
        </p:nvSpPr>
        <p:spPr>
          <a:xfrm>
            <a:off x="5702999" y="1412225"/>
            <a:ext cx="25344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Reflections</a:t>
            </a:r>
            <a:endParaRPr dirty="0"/>
          </a:p>
        </p:txBody>
      </p:sp>
      <p:sp>
        <p:nvSpPr>
          <p:cNvPr id="147" name="Google Shape;147;p34"/>
          <p:cNvSpPr txBox="1">
            <a:spLocks noGrp="1"/>
          </p:cNvSpPr>
          <p:nvPr>
            <p:ph type="subTitle" idx="4"/>
          </p:nvPr>
        </p:nvSpPr>
        <p:spPr>
          <a:xfrm>
            <a:off x="5702999" y="1778232"/>
            <a:ext cx="253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Our discoveries about the project while fine-tuning. </a:t>
            </a:r>
            <a:endParaRPr dirty="0"/>
          </a:p>
        </p:txBody>
      </p:sp>
      <p:sp>
        <p:nvSpPr>
          <p:cNvPr id="148" name="Google Shape;148;p34"/>
          <p:cNvSpPr txBox="1">
            <a:spLocks noGrp="1"/>
          </p:cNvSpPr>
          <p:nvPr>
            <p:ph type="subTitle" idx="1"/>
          </p:nvPr>
        </p:nvSpPr>
        <p:spPr>
          <a:xfrm>
            <a:off x="1745248" y="1411538"/>
            <a:ext cx="25344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The Background</a:t>
            </a:r>
          </a:p>
        </p:txBody>
      </p:sp>
      <p:sp>
        <p:nvSpPr>
          <p:cNvPr id="149" name="Google Shape;149;p34"/>
          <p:cNvSpPr txBox="1">
            <a:spLocks noGrp="1"/>
          </p:cNvSpPr>
          <p:nvPr>
            <p:ph type="subTitle" idx="2"/>
          </p:nvPr>
        </p:nvSpPr>
        <p:spPr>
          <a:xfrm>
            <a:off x="1745248" y="1777425"/>
            <a:ext cx="253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Here you could find the background information</a:t>
            </a:r>
            <a:endParaRPr dirty="0"/>
          </a:p>
        </p:txBody>
      </p:sp>
      <p:sp>
        <p:nvSpPr>
          <p:cNvPr id="150" name="Google Shape;150;p34"/>
          <p:cNvSpPr txBox="1">
            <a:spLocks noGrp="1"/>
          </p:cNvSpPr>
          <p:nvPr>
            <p:ph type="subTitle" idx="5"/>
          </p:nvPr>
        </p:nvSpPr>
        <p:spPr>
          <a:xfrm>
            <a:off x="1745249" y="2903150"/>
            <a:ext cx="25344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CNN model</a:t>
            </a:r>
            <a:endParaRPr dirty="0"/>
          </a:p>
        </p:txBody>
      </p:sp>
      <p:sp>
        <p:nvSpPr>
          <p:cNvPr id="151" name="Google Shape;151;p34"/>
          <p:cNvSpPr txBox="1">
            <a:spLocks noGrp="1"/>
          </p:cNvSpPr>
          <p:nvPr>
            <p:ph type="subTitle" idx="6"/>
          </p:nvPr>
        </p:nvSpPr>
        <p:spPr>
          <a:xfrm>
            <a:off x="1745249" y="3268449"/>
            <a:ext cx="2534400" cy="832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 procedure to come up with baseline1&amp;2 CNN model.</a:t>
            </a:r>
            <a:endParaRPr dirty="0"/>
          </a:p>
        </p:txBody>
      </p:sp>
      <p:sp>
        <p:nvSpPr>
          <p:cNvPr id="152" name="Google Shape;152;p34"/>
          <p:cNvSpPr txBox="1">
            <a:spLocks noGrp="1"/>
          </p:cNvSpPr>
          <p:nvPr>
            <p:ph type="title" idx="7"/>
          </p:nvPr>
        </p:nvSpPr>
        <p:spPr>
          <a:xfrm>
            <a:off x="988752" y="1603788"/>
            <a:ext cx="74800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3" name="Google Shape;153;p34"/>
          <p:cNvSpPr txBox="1">
            <a:spLocks noGrp="1"/>
          </p:cNvSpPr>
          <p:nvPr>
            <p:ph type="subTitle" idx="13"/>
          </p:nvPr>
        </p:nvSpPr>
        <p:spPr>
          <a:xfrm>
            <a:off x="5703009" y="2903150"/>
            <a:ext cx="25344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Final model</a:t>
            </a:r>
            <a:endParaRPr dirty="0"/>
          </a:p>
        </p:txBody>
      </p:sp>
      <p:sp>
        <p:nvSpPr>
          <p:cNvPr id="154" name="Google Shape;154;p34"/>
          <p:cNvSpPr txBox="1">
            <a:spLocks noGrp="1"/>
          </p:cNvSpPr>
          <p:nvPr>
            <p:ph type="subTitle" idx="14"/>
          </p:nvPr>
        </p:nvSpPr>
        <p:spPr>
          <a:xfrm>
            <a:off x="5703009" y="3268461"/>
            <a:ext cx="253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Our transfer-learning model based on resnet18.</a:t>
            </a:r>
            <a:endParaRPr dirty="0"/>
          </a:p>
        </p:txBody>
      </p:sp>
      <p:sp>
        <p:nvSpPr>
          <p:cNvPr id="155" name="Google Shape;155;p34"/>
          <p:cNvSpPr txBox="1">
            <a:spLocks noGrp="1"/>
          </p:cNvSpPr>
          <p:nvPr>
            <p:ph type="title" idx="9"/>
          </p:nvPr>
        </p:nvSpPr>
        <p:spPr>
          <a:xfrm>
            <a:off x="947353" y="3107095"/>
            <a:ext cx="64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title" idx="8"/>
          </p:nvPr>
        </p:nvSpPr>
        <p:spPr>
          <a:xfrm>
            <a:off x="4947136" y="1603788"/>
            <a:ext cx="600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57" name="Google Shape;1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858967" y="3033612"/>
            <a:ext cx="777239" cy="7196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4"/>
          <p:cNvSpPr txBox="1">
            <a:spLocks noGrp="1"/>
          </p:cNvSpPr>
          <p:nvPr>
            <p:ph type="title" idx="15"/>
          </p:nvPr>
        </p:nvSpPr>
        <p:spPr>
          <a:xfrm>
            <a:off x="4923586" y="3107095"/>
            <a:ext cx="64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4"/>
          <p:cNvSpPr txBox="1">
            <a:spLocks noGrp="1"/>
          </p:cNvSpPr>
          <p:nvPr>
            <p:ph type="title"/>
          </p:nvPr>
        </p:nvSpPr>
        <p:spPr>
          <a:xfrm>
            <a:off x="543309" y="357630"/>
            <a:ext cx="294482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Peek into dataset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8DFB18-0095-4E72-9CAC-91BCE7CD55D7}"/>
              </a:ext>
            </a:extLst>
          </p:cNvPr>
          <p:cNvSpPr txBox="1"/>
          <p:nvPr/>
        </p:nvSpPr>
        <p:spPr>
          <a:xfrm>
            <a:off x="950117" y="2323657"/>
            <a:ext cx="305248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tensor([[0.1725, 0.1725, 0.1725, ..., 0.9725, 0.9725, 0.9725], [0.1725, 0.1725, 0.1725, ..., 0.7765, 0.7765, 0.7765], [0.1725, 0.1725, 0.1725, ..., 0.3608, 0.7765, 0.7765], ..., [0.0314, 0.8902, 0.8902, ..., 0.3059, 0.3059, 0.4824], [0.0314, 0.0314, 0.0314, ..., 0.9569, 0.9569, 0.3059], [0.0314, 0.0314, 0.0314, ..., 0.9569, 0.9569, 0.3059]])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33A6139-60D0-4401-B57C-754EF3352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21" y="1096490"/>
            <a:ext cx="6865726" cy="9337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8" name="Google Shape;878;p64"/>
          <p:cNvGrpSpPr/>
          <p:nvPr/>
        </p:nvGrpSpPr>
        <p:grpSpPr>
          <a:xfrm>
            <a:off x="2816535" y="930330"/>
            <a:ext cx="3510929" cy="3384201"/>
            <a:chOff x="4230376" y="860076"/>
            <a:chExt cx="3510929" cy="3384201"/>
          </a:xfrm>
        </p:grpSpPr>
        <p:pic>
          <p:nvPicPr>
            <p:cNvPr id="879" name="Google Shape;879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3274788" y="1815664"/>
              <a:ext cx="3384201" cy="147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0" name="Google Shape;880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5344993" y="1844750"/>
              <a:ext cx="3380975" cy="1411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1" name="Google Shape;881;p64"/>
          <p:cNvSpPr txBox="1">
            <a:spLocks noGrp="1"/>
          </p:cNvSpPr>
          <p:nvPr>
            <p:ph type="title"/>
          </p:nvPr>
        </p:nvSpPr>
        <p:spPr>
          <a:xfrm>
            <a:off x="543309" y="357630"/>
            <a:ext cx="294482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Peek into dataset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3D533C-077B-4A2E-A20A-69FBB5CEE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54" y="1517434"/>
            <a:ext cx="3063505" cy="2209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5AD63D-412D-4EC4-A8CF-771CF5F0CD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814" y="1533166"/>
            <a:ext cx="3158919" cy="21942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56430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6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Accuracy Charts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43D16F-58BE-4A23-A264-AB6FDAB08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6" y="1347285"/>
            <a:ext cx="3842642" cy="2764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BEBA4E-DD40-4DF2-9E41-754DC9739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471" y="1402921"/>
            <a:ext cx="3687998" cy="26536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0A0C076-117C-4B29-9113-A780EF05A670}"/>
              </a:ext>
            </a:extLst>
          </p:cNvPr>
          <p:cNvSpPr txBox="1"/>
          <p:nvPr/>
        </p:nvSpPr>
        <p:spPr>
          <a:xfrm>
            <a:off x="961465" y="4294605"/>
            <a:ext cx="316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3CNN + FC without LDAM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E04C24-5ED4-457B-B190-73DB649C60B3}"/>
              </a:ext>
            </a:extLst>
          </p:cNvPr>
          <p:cNvSpPr txBox="1"/>
          <p:nvPr/>
        </p:nvSpPr>
        <p:spPr>
          <a:xfrm>
            <a:off x="5018971" y="4294604"/>
            <a:ext cx="316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3CNN + FC with LDAM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1229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1806600" y="1670400"/>
            <a:ext cx="5530800" cy="18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Data-augmentation?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154196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6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Accuracy Charts</a:t>
            </a:r>
            <a:endParaRPr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2F9CBB9-C257-4F5B-95CF-EB556EF07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471" y="1402921"/>
            <a:ext cx="3687998" cy="26536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2AC5E26-8D57-4B18-B7E0-8A3F5FAEF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09" y="1444358"/>
            <a:ext cx="4015882" cy="25841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889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>
            <a:spLocks noGrp="1"/>
          </p:cNvSpPr>
          <p:nvPr>
            <p:ph type="title"/>
          </p:nvPr>
        </p:nvSpPr>
        <p:spPr>
          <a:xfrm>
            <a:off x="2590491" y="2695610"/>
            <a:ext cx="58725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—Our discovery</a:t>
            </a:r>
            <a:endParaRPr dirty="0"/>
          </a:p>
        </p:txBody>
      </p:sp>
      <p:sp>
        <p:nvSpPr>
          <p:cNvPr id="170" name="Google Shape;170;p36"/>
          <p:cNvSpPr txBox="1">
            <a:spLocks noGrp="1"/>
          </p:cNvSpPr>
          <p:nvPr>
            <p:ph type="subTitle" idx="1"/>
          </p:nvPr>
        </p:nvSpPr>
        <p:spPr>
          <a:xfrm>
            <a:off x="1922993" y="1585851"/>
            <a:ext cx="5136600" cy="1174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“The color and direction may matter for detecting and analyzing turbulance.”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52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331737" y="1473000"/>
            <a:ext cx="6480526" cy="21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2"/>
          <p:cNvSpPr txBox="1">
            <a:spLocks noGrp="1"/>
          </p:cNvSpPr>
          <p:nvPr>
            <p:ph type="title"/>
          </p:nvPr>
        </p:nvSpPr>
        <p:spPr>
          <a:xfrm>
            <a:off x="1604100" y="2038855"/>
            <a:ext cx="5935800" cy="10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77%</a:t>
            </a:r>
            <a:endParaRPr dirty="0"/>
          </a:p>
        </p:txBody>
      </p:sp>
      <p:pic>
        <p:nvPicPr>
          <p:cNvPr id="520" name="Google Shape;52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99985">
            <a:off x="1901482" y="483608"/>
            <a:ext cx="1378588" cy="12777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273D57C-2429-46D7-A855-E8788B76DDC1}"/>
              </a:ext>
            </a:extLst>
          </p:cNvPr>
          <p:cNvSpPr/>
          <p:nvPr/>
        </p:nvSpPr>
        <p:spPr>
          <a:xfrm>
            <a:off x="411887" y="525589"/>
            <a:ext cx="41601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Baseine1&amp;2 results</a:t>
            </a:r>
            <a:endParaRPr lang="zh-CN" altLang="en-US" sz="36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33200" y="1217075"/>
            <a:ext cx="6477600" cy="32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776" y="781698"/>
            <a:ext cx="1698350" cy="157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7"/>
          <p:cNvSpPr txBox="1">
            <a:spLocks noGrp="1"/>
          </p:cNvSpPr>
          <p:nvPr>
            <p:ph type="title"/>
          </p:nvPr>
        </p:nvSpPr>
        <p:spPr>
          <a:xfrm>
            <a:off x="1593477" y="1693075"/>
            <a:ext cx="5909982" cy="20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Final model</a:t>
            </a:r>
            <a:endParaRPr sz="8000" dirty="0"/>
          </a:p>
        </p:txBody>
      </p:sp>
      <p:sp>
        <p:nvSpPr>
          <p:cNvPr id="178" name="Google Shape;178;p37"/>
          <p:cNvSpPr txBox="1">
            <a:spLocks noGrp="1"/>
          </p:cNvSpPr>
          <p:nvPr>
            <p:ph type="title" idx="2"/>
          </p:nvPr>
        </p:nvSpPr>
        <p:spPr>
          <a:xfrm>
            <a:off x="3873000" y="991088"/>
            <a:ext cx="1613400" cy="10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6954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4"/>
          <p:cNvPicPr preferRelativeResize="0"/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1529550" y="362211"/>
            <a:ext cx="5867201" cy="34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4"/>
          <p:cNvPicPr preferRelativeResize="0"/>
          <p:nvPr/>
        </p:nvPicPr>
        <p:blipFill>
          <a:blip r:embed="rId4">
            <a:alphaModFix amt="63000"/>
          </a:blip>
          <a:stretch>
            <a:fillRect/>
          </a:stretch>
        </p:blipFill>
        <p:spPr>
          <a:xfrm>
            <a:off x="1529537" y="1869934"/>
            <a:ext cx="6084900" cy="260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4"/>
          <p:cNvSpPr txBox="1">
            <a:spLocks noGrp="1"/>
          </p:cNvSpPr>
          <p:nvPr>
            <p:ph type="title"/>
          </p:nvPr>
        </p:nvSpPr>
        <p:spPr>
          <a:xfrm>
            <a:off x="1420700" y="-189101"/>
            <a:ext cx="6084900" cy="23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RESNET-18</a:t>
            </a:r>
            <a:endParaRPr dirty="0"/>
          </a:p>
        </p:txBody>
      </p:sp>
      <p:sp>
        <p:nvSpPr>
          <p:cNvPr id="5" name="Google Shape;303;p44">
            <a:extLst>
              <a:ext uri="{FF2B5EF4-FFF2-40B4-BE49-F238E27FC236}">
                <a16:creationId xmlns:a16="http://schemas.microsoft.com/office/drawing/2014/main" id="{B258248F-0B03-0C43-92CF-2A23771FA7C9}"/>
              </a:ext>
            </a:extLst>
          </p:cNvPr>
          <p:cNvSpPr txBox="1">
            <a:spLocks/>
          </p:cNvSpPr>
          <p:nvPr/>
        </p:nvSpPr>
        <p:spPr>
          <a:xfrm>
            <a:off x="1529537" y="3143560"/>
            <a:ext cx="6084900" cy="23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Pacifico"/>
              <a:buNone/>
              <a:defRPr sz="80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Pacifico"/>
              <a:buNone/>
              <a:defRPr sz="7200" b="0" i="0" u="none" strike="noStrike" cap="none">
                <a:solidFill>
                  <a:schemeClr val="accen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Pacifico"/>
              <a:buNone/>
              <a:defRPr sz="7200" b="0" i="0" u="none" strike="noStrike" cap="none">
                <a:solidFill>
                  <a:schemeClr val="accen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Pacifico"/>
              <a:buNone/>
              <a:defRPr sz="7200" b="0" i="0" u="none" strike="noStrike" cap="none">
                <a:solidFill>
                  <a:schemeClr val="accen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Pacifico"/>
              <a:buNone/>
              <a:defRPr sz="7200" b="0" i="0" u="none" strike="noStrike" cap="none">
                <a:solidFill>
                  <a:schemeClr val="accen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Pacifico"/>
              <a:buNone/>
              <a:defRPr sz="7200" b="0" i="0" u="none" strike="noStrike" cap="none">
                <a:solidFill>
                  <a:schemeClr val="accen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Pacifico"/>
              <a:buNone/>
              <a:defRPr sz="7200" b="0" i="0" u="none" strike="noStrike" cap="none">
                <a:solidFill>
                  <a:schemeClr val="accen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Pacifico"/>
              <a:buNone/>
              <a:defRPr sz="7200" b="0" i="0" u="none" strike="noStrike" cap="none">
                <a:solidFill>
                  <a:schemeClr val="accen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Pacifico"/>
              <a:buNone/>
              <a:defRPr sz="7200" b="0" i="0" u="none" strike="noStrike" cap="none">
                <a:solidFill>
                  <a:schemeClr val="accen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lang="en-HK" sz="1400" dirty="0"/>
              <a:t>the middle of our network is famous pretrained Resnet-18, we use it as feature extractor and we change the output of last fully-connected layer to 3 (Nil, MOD, SEV) and we modify the first convolution input layer to accept 4 channels.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1C70AB4-319A-3848-85EB-1BBDC9A8E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863" y="1435851"/>
            <a:ext cx="2790076" cy="2454120"/>
          </a:xfrm>
          <a:prstGeom prst="rect">
            <a:avLst/>
          </a:prstGeom>
        </p:spPr>
      </p:pic>
      <p:sp>
        <p:nvSpPr>
          <p:cNvPr id="8" name="箭头: 右 1">
            <a:extLst>
              <a:ext uri="{FF2B5EF4-FFF2-40B4-BE49-F238E27FC236}">
                <a16:creationId xmlns:a16="http://schemas.microsoft.com/office/drawing/2014/main" id="{890542D4-4576-4246-8B9E-917820D41F75}"/>
              </a:ext>
            </a:extLst>
          </p:cNvPr>
          <p:cNvSpPr/>
          <p:nvPr/>
        </p:nvSpPr>
        <p:spPr>
          <a:xfrm>
            <a:off x="2121728" y="2458688"/>
            <a:ext cx="735449" cy="37751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箭头: 右 1">
            <a:extLst>
              <a:ext uri="{FF2B5EF4-FFF2-40B4-BE49-F238E27FC236}">
                <a16:creationId xmlns:a16="http://schemas.microsoft.com/office/drawing/2014/main" id="{3D32C4A0-0FF7-0B48-90CC-A42782D60AAC}"/>
              </a:ext>
            </a:extLst>
          </p:cNvPr>
          <p:cNvSpPr/>
          <p:nvPr/>
        </p:nvSpPr>
        <p:spPr>
          <a:xfrm>
            <a:off x="6082625" y="2458688"/>
            <a:ext cx="735449" cy="37751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Google Shape;637;p56">
            <a:extLst>
              <a:ext uri="{FF2B5EF4-FFF2-40B4-BE49-F238E27FC236}">
                <a16:creationId xmlns:a16="http://schemas.microsoft.com/office/drawing/2014/main" id="{2CDB2556-A60C-EC4C-9127-0AC8B62B37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5600" y="837973"/>
            <a:ext cx="1030086" cy="95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37;p56">
            <a:extLst>
              <a:ext uri="{FF2B5EF4-FFF2-40B4-BE49-F238E27FC236}">
                <a16:creationId xmlns:a16="http://schemas.microsoft.com/office/drawing/2014/main" id="{61BD6D1C-48BB-8042-8F67-6FE5C907B4B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2735" y="2094380"/>
            <a:ext cx="1030086" cy="95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37;p56">
            <a:extLst>
              <a:ext uri="{FF2B5EF4-FFF2-40B4-BE49-F238E27FC236}">
                <a16:creationId xmlns:a16="http://schemas.microsoft.com/office/drawing/2014/main" id="{610E4199-A5F3-BC4F-B044-F82C67C6778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8586" y="3180620"/>
            <a:ext cx="1030086" cy="95473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48;p56">
            <a:extLst>
              <a:ext uri="{FF2B5EF4-FFF2-40B4-BE49-F238E27FC236}">
                <a16:creationId xmlns:a16="http://schemas.microsoft.com/office/drawing/2014/main" id="{77EB5FB4-0148-3C41-952F-7B11666DCCAF}"/>
              </a:ext>
            </a:extLst>
          </p:cNvPr>
          <p:cNvSpPr txBox="1"/>
          <p:nvPr/>
        </p:nvSpPr>
        <p:spPr>
          <a:xfrm>
            <a:off x="7365293" y="1220200"/>
            <a:ext cx="13107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NIL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" name="Google Shape;649;p56">
            <a:extLst>
              <a:ext uri="{FF2B5EF4-FFF2-40B4-BE49-F238E27FC236}">
                <a16:creationId xmlns:a16="http://schemas.microsoft.com/office/drawing/2014/main" id="{1A94087E-4F68-364B-9AC4-7309FCD4C135}"/>
              </a:ext>
            </a:extLst>
          </p:cNvPr>
          <p:cNvSpPr txBox="1"/>
          <p:nvPr/>
        </p:nvSpPr>
        <p:spPr>
          <a:xfrm>
            <a:off x="7442428" y="2448479"/>
            <a:ext cx="13107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MOD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" name="Google Shape;650;p56">
            <a:extLst>
              <a:ext uri="{FF2B5EF4-FFF2-40B4-BE49-F238E27FC236}">
                <a16:creationId xmlns:a16="http://schemas.microsoft.com/office/drawing/2014/main" id="{9B8FFC84-66AD-4848-92DC-FE6C02093BF0}"/>
              </a:ext>
            </a:extLst>
          </p:cNvPr>
          <p:cNvSpPr txBox="1"/>
          <p:nvPr/>
        </p:nvSpPr>
        <p:spPr>
          <a:xfrm>
            <a:off x="7458279" y="3565099"/>
            <a:ext cx="13107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SEV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" name="Google Shape;649;p56">
            <a:extLst>
              <a:ext uri="{FF2B5EF4-FFF2-40B4-BE49-F238E27FC236}">
                <a16:creationId xmlns:a16="http://schemas.microsoft.com/office/drawing/2014/main" id="{B3E1FF35-88C7-9C4F-B1DB-C0D30F1492AB}"/>
              </a:ext>
            </a:extLst>
          </p:cNvPr>
          <p:cNvSpPr txBox="1"/>
          <p:nvPr/>
        </p:nvSpPr>
        <p:spPr>
          <a:xfrm>
            <a:off x="390872" y="2483811"/>
            <a:ext cx="13107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4-channels Image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6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Tuning Parameter</a:t>
            </a:r>
            <a:endParaRPr dirty="0"/>
          </a:p>
        </p:txBody>
      </p:sp>
      <p:sp>
        <p:nvSpPr>
          <p:cNvPr id="6" name="Google Shape;303;p44">
            <a:extLst>
              <a:ext uri="{FF2B5EF4-FFF2-40B4-BE49-F238E27FC236}">
                <a16:creationId xmlns:a16="http://schemas.microsoft.com/office/drawing/2014/main" id="{091CC383-62AE-794D-87D5-ED76FD8161E0}"/>
              </a:ext>
            </a:extLst>
          </p:cNvPr>
          <p:cNvSpPr txBox="1">
            <a:spLocks/>
          </p:cNvSpPr>
          <p:nvPr/>
        </p:nvSpPr>
        <p:spPr>
          <a:xfrm>
            <a:off x="4805397" y="1500326"/>
            <a:ext cx="3202261" cy="181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Pacifico"/>
              <a:buNone/>
              <a:defRPr sz="80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Pacifico"/>
              <a:buNone/>
              <a:defRPr sz="7200" b="0" i="0" u="none" strike="noStrike" cap="none">
                <a:solidFill>
                  <a:schemeClr val="accent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Pacifico"/>
              <a:buNone/>
              <a:defRPr sz="7200" b="0" i="0" u="none" strike="noStrike" cap="none">
                <a:solidFill>
                  <a:schemeClr val="accent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Pacifico"/>
              <a:buNone/>
              <a:defRPr sz="7200" b="0" i="0" u="none" strike="noStrike" cap="none">
                <a:solidFill>
                  <a:schemeClr val="accent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Pacifico"/>
              <a:buNone/>
              <a:defRPr sz="7200" b="0" i="0" u="none" strike="noStrike" cap="none">
                <a:solidFill>
                  <a:schemeClr val="accent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Pacifico"/>
              <a:buNone/>
              <a:defRPr sz="7200" b="0" i="0" u="none" strike="noStrike" cap="none">
                <a:solidFill>
                  <a:schemeClr val="accent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Pacifico"/>
              <a:buNone/>
              <a:defRPr sz="7200" b="0" i="0" u="none" strike="noStrike" cap="none">
                <a:solidFill>
                  <a:schemeClr val="accent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Pacifico"/>
              <a:buNone/>
              <a:defRPr sz="7200" b="0" i="0" u="none" strike="noStrike" cap="none">
                <a:solidFill>
                  <a:schemeClr val="accent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Pacifico"/>
              <a:buNone/>
              <a:defRPr sz="7200" b="0" i="0" u="none" strike="noStrike" cap="none">
                <a:solidFill>
                  <a:schemeClr val="accent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lang="en-HK" sz="1400" dirty="0"/>
              <a:t>We list the average validation set  accuracy of different hyper-parameter C.</a:t>
            </a:r>
          </a:p>
          <a:p>
            <a:r>
              <a:rPr lang="en-HK" sz="1400" dirty="0"/>
              <a:t> </a:t>
            </a:r>
          </a:p>
          <a:p>
            <a:r>
              <a:rPr lang="en-HK" sz="1400" dirty="0"/>
              <a:t>By Comparing all these parameters, we find C = 2.0 the best.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0AC6B27-7A32-5540-91E2-4EF28D003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45" y="1394966"/>
            <a:ext cx="3838359" cy="288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0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33200" y="1217075"/>
            <a:ext cx="6477600" cy="32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776" y="781698"/>
            <a:ext cx="1698350" cy="157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7"/>
          <p:cNvSpPr txBox="1">
            <a:spLocks noGrp="1"/>
          </p:cNvSpPr>
          <p:nvPr>
            <p:ph type="title"/>
          </p:nvPr>
        </p:nvSpPr>
        <p:spPr>
          <a:xfrm>
            <a:off x="1593477" y="1693075"/>
            <a:ext cx="5909982" cy="20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Background</a:t>
            </a:r>
            <a:endParaRPr sz="8000" dirty="0"/>
          </a:p>
        </p:txBody>
      </p:sp>
      <p:sp>
        <p:nvSpPr>
          <p:cNvPr id="178" name="Google Shape;178;p37"/>
          <p:cNvSpPr txBox="1">
            <a:spLocks noGrp="1"/>
          </p:cNvSpPr>
          <p:nvPr>
            <p:ph type="title" idx="2"/>
          </p:nvPr>
        </p:nvSpPr>
        <p:spPr>
          <a:xfrm>
            <a:off x="3873000" y="991088"/>
            <a:ext cx="1613400" cy="10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865" y="3669986"/>
            <a:ext cx="1030086" cy="95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200" y="2101462"/>
            <a:ext cx="910758" cy="95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536" y="543411"/>
            <a:ext cx="1030086" cy="954739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6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Performance</a:t>
            </a:r>
            <a:endParaRPr dirty="0"/>
          </a:p>
        </p:txBody>
      </p:sp>
      <p:sp>
        <p:nvSpPr>
          <p:cNvPr id="645" name="Google Shape;645;p56"/>
          <p:cNvSpPr txBox="1"/>
          <p:nvPr/>
        </p:nvSpPr>
        <p:spPr>
          <a:xfrm>
            <a:off x="5258043" y="726775"/>
            <a:ext cx="12171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Precision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46" name="Google Shape;646;p56"/>
          <p:cNvSpPr txBox="1"/>
          <p:nvPr/>
        </p:nvSpPr>
        <p:spPr>
          <a:xfrm>
            <a:off x="5271386" y="1031641"/>
            <a:ext cx="12171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Recall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47" name="Google Shape;647;p56"/>
          <p:cNvSpPr txBox="1"/>
          <p:nvPr/>
        </p:nvSpPr>
        <p:spPr>
          <a:xfrm>
            <a:off x="5271386" y="1338466"/>
            <a:ext cx="12171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F1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48" name="Google Shape;648;p56"/>
          <p:cNvSpPr txBox="1"/>
          <p:nvPr/>
        </p:nvSpPr>
        <p:spPr>
          <a:xfrm>
            <a:off x="4256507" y="1287838"/>
            <a:ext cx="13107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NIL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49" name="Google Shape;649;p56"/>
          <p:cNvSpPr txBox="1"/>
          <p:nvPr/>
        </p:nvSpPr>
        <p:spPr>
          <a:xfrm>
            <a:off x="4256507" y="3054438"/>
            <a:ext cx="13107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MOD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50" name="Google Shape;650;p56"/>
          <p:cNvSpPr txBox="1"/>
          <p:nvPr/>
        </p:nvSpPr>
        <p:spPr>
          <a:xfrm>
            <a:off x="4365845" y="4609731"/>
            <a:ext cx="13107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SEV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51" name="Google Shape;651;p56"/>
          <p:cNvSpPr txBox="1"/>
          <p:nvPr/>
        </p:nvSpPr>
        <p:spPr>
          <a:xfrm>
            <a:off x="8523641" y="700512"/>
            <a:ext cx="6972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99.8%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52" name="Google Shape;652;p56"/>
          <p:cNvSpPr txBox="1"/>
          <p:nvPr/>
        </p:nvSpPr>
        <p:spPr>
          <a:xfrm>
            <a:off x="8494959" y="1041256"/>
            <a:ext cx="6972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100%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53" name="Google Shape;653;p56"/>
          <p:cNvSpPr txBox="1"/>
          <p:nvPr/>
        </p:nvSpPr>
        <p:spPr>
          <a:xfrm>
            <a:off x="8516551" y="1371429"/>
            <a:ext cx="6972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99.9%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cxnSp>
        <p:nvCxnSpPr>
          <p:cNvPr id="654" name="Google Shape;654;p56"/>
          <p:cNvCxnSpPr/>
          <p:nvPr/>
        </p:nvCxnSpPr>
        <p:spPr>
          <a:xfrm>
            <a:off x="6656434" y="867775"/>
            <a:ext cx="171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56"/>
          <p:cNvCxnSpPr/>
          <p:nvPr/>
        </p:nvCxnSpPr>
        <p:spPr>
          <a:xfrm>
            <a:off x="6702273" y="1200141"/>
            <a:ext cx="171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656" name="Google Shape;656;p56"/>
          <p:cNvCxnSpPr/>
          <p:nvPr/>
        </p:nvCxnSpPr>
        <p:spPr>
          <a:xfrm>
            <a:off x="6702273" y="1510666"/>
            <a:ext cx="171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pic>
        <p:nvPicPr>
          <p:cNvPr id="657" name="Google Shape;65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7622" y="1095734"/>
            <a:ext cx="233850" cy="2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5209" y="303369"/>
            <a:ext cx="233985" cy="21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3981" y="1410417"/>
            <a:ext cx="233985" cy="216874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6"/>
          <p:cNvSpPr/>
          <p:nvPr/>
        </p:nvSpPr>
        <p:spPr>
          <a:xfrm>
            <a:off x="4816317" y="4013192"/>
            <a:ext cx="337078" cy="357256"/>
          </a:xfrm>
          <a:custGeom>
            <a:avLst/>
            <a:gdLst/>
            <a:ahLst/>
            <a:cxnLst/>
            <a:rect l="l" t="t" r="r" b="b"/>
            <a:pathLst>
              <a:path w="11059" h="11721" extrusionOk="0">
                <a:moveTo>
                  <a:pt x="1418" y="693"/>
                </a:moveTo>
                <a:lnTo>
                  <a:pt x="1418" y="1387"/>
                </a:lnTo>
                <a:lnTo>
                  <a:pt x="725" y="1387"/>
                </a:lnTo>
                <a:lnTo>
                  <a:pt x="725" y="693"/>
                </a:lnTo>
                <a:close/>
                <a:moveTo>
                  <a:pt x="9011" y="693"/>
                </a:moveTo>
                <a:lnTo>
                  <a:pt x="9011" y="1387"/>
                </a:lnTo>
                <a:lnTo>
                  <a:pt x="8349" y="1387"/>
                </a:lnTo>
                <a:lnTo>
                  <a:pt x="8349" y="693"/>
                </a:lnTo>
                <a:close/>
                <a:moveTo>
                  <a:pt x="7656" y="1324"/>
                </a:moveTo>
                <a:lnTo>
                  <a:pt x="7656" y="1670"/>
                </a:lnTo>
                <a:cubicBezTo>
                  <a:pt x="7656" y="1891"/>
                  <a:pt x="7813" y="2048"/>
                  <a:pt x="8034" y="2048"/>
                </a:cubicBezTo>
                <a:lnTo>
                  <a:pt x="8381" y="2048"/>
                </a:lnTo>
                <a:lnTo>
                  <a:pt x="8381" y="4222"/>
                </a:lnTo>
                <a:cubicBezTo>
                  <a:pt x="8255" y="4253"/>
                  <a:pt x="8160" y="4316"/>
                  <a:pt x="8034" y="4411"/>
                </a:cubicBezTo>
                <a:cubicBezTo>
                  <a:pt x="7845" y="4243"/>
                  <a:pt x="7614" y="4159"/>
                  <a:pt x="7369" y="4159"/>
                </a:cubicBezTo>
                <a:cubicBezTo>
                  <a:pt x="7246" y="4159"/>
                  <a:pt x="7120" y="4180"/>
                  <a:pt x="6994" y="4222"/>
                </a:cubicBezTo>
                <a:lnTo>
                  <a:pt x="6994" y="3088"/>
                </a:lnTo>
                <a:cubicBezTo>
                  <a:pt x="6994" y="2552"/>
                  <a:pt x="6522" y="2080"/>
                  <a:pt x="5986" y="2080"/>
                </a:cubicBezTo>
                <a:cubicBezTo>
                  <a:pt x="5419" y="2080"/>
                  <a:pt x="4947" y="2552"/>
                  <a:pt x="4947" y="3088"/>
                </a:cubicBezTo>
                <a:lnTo>
                  <a:pt x="4947" y="6459"/>
                </a:lnTo>
                <a:lnTo>
                  <a:pt x="4789" y="6301"/>
                </a:lnTo>
                <a:cubicBezTo>
                  <a:pt x="4600" y="6097"/>
                  <a:pt x="4340" y="5994"/>
                  <a:pt x="4076" y="5994"/>
                </a:cubicBezTo>
                <a:cubicBezTo>
                  <a:pt x="3812" y="5994"/>
                  <a:pt x="3545" y="6097"/>
                  <a:pt x="3340" y="6301"/>
                </a:cubicBezTo>
                <a:cubicBezTo>
                  <a:pt x="2962" y="6679"/>
                  <a:pt x="2962" y="7341"/>
                  <a:pt x="3340" y="7751"/>
                </a:cubicBezTo>
                <a:lnTo>
                  <a:pt x="3812" y="8223"/>
                </a:lnTo>
                <a:lnTo>
                  <a:pt x="2111" y="8223"/>
                </a:lnTo>
                <a:lnTo>
                  <a:pt x="2111" y="7908"/>
                </a:lnTo>
                <a:cubicBezTo>
                  <a:pt x="2111" y="7719"/>
                  <a:pt x="1954" y="7561"/>
                  <a:pt x="1765" y="7561"/>
                </a:cubicBezTo>
                <a:lnTo>
                  <a:pt x="1418" y="7561"/>
                </a:lnTo>
                <a:lnTo>
                  <a:pt x="1418" y="2048"/>
                </a:lnTo>
                <a:lnTo>
                  <a:pt x="1765" y="2048"/>
                </a:lnTo>
                <a:cubicBezTo>
                  <a:pt x="1954" y="2048"/>
                  <a:pt x="2111" y="1891"/>
                  <a:pt x="2111" y="1670"/>
                </a:cubicBezTo>
                <a:lnTo>
                  <a:pt x="2111" y="1324"/>
                </a:lnTo>
                <a:close/>
                <a:moveTo>
                  <a:pt x="1418" y="8255"/>
                </a:moveTo>
                <a:lnTo>
                  <a:pt x="1418" y="8948"/>
                </a:lnTo>
                <a:lnTo>
                  <a:pt x="725" y="8948"/>
                </a:lnTo>
                <a:lnTo>
                  <a:pt x="725" y="8255"/>
                </a:lnTo>
                <a:close/>
                <a:moveTo>
                  <a:pt x="5955" y="2836"/>
                </a:moveTo>
                <a:cubicBezTo>
                  <a:pt x="6144" y="2836"/>
                  <a:pt x="6301" y="2993"/>
                  <a:pt x="6301" y="3182"/>
                </a:cubicBezTo>
                <a:lnTo>
                  <a:pt x="6301" y="6616"/>
                </a:lnTo>
                <a:cubicBezTo>
                  <a:pt x="6301" y="6805"/>
                  <a:pt x="6459" y="6963"/>
                  <a:pt x="6648" y="6963"/>
                </a:cubicBezTo>
                <a:cubicBezTo>
                  <a:pt x="6837" y="6963"/>
                  <a:pt x="6994" y="6805"/>
                  <a:pt x="6994" y="6616"/>
                </a:cubicBezTo>
                <a:lnTo>
                  <a:pt x="6994" y="5230"/>
                </a:lnTo>
                <a:cubicBezTo>
                  <a:pt x="6994" y="5041"/>
                  <a:pt x="7152" y="4884"/>
                  <a:pt x="7372" y="4884"/>
                </a:cubicBezTo>
                <a:cubicBezTo>
                  <a:pt x="7561" y="4884"/>
                  <a:pt x="7719" y="5041"/>
                  <a:pt x="7719" y="5230"/>
                </a:cubicBezTo>
                <a:lnTo>
                  <a:pt x="7719" y="6616"/>
                </a:lnTo>
                <a:cubicBezTo>
                  <a:pt x="7719" y="6805"/>
                  <a:pt x="7876" y="6963"/>
                  <a:pt x="8066" y="6963"/>
                </a:cubicBezTo>
                <a:cubicBezTo>
                  <a:pt x="8255" y="6963"/>
                  <a:pt x="8412" y="6805"/>
                  <a:pt x="8412" y="6616"/>
                </a:cubicBezTo>
                <a:lnTo>
                  <a:pt x="8412" y="5230"/>
                </a:lnTo>
                <a:cubicBezTo>
                  <a:pt x="8412" y="5041"/>
                  <a:pt x="8570" y="4884"/>
                  <a:pt x="8790" y="4884"/>
                </a:cubicBezTo>
                <a:cubicBezTo>
                  <a:pt x="8979" y="4884"/>
                  <a:pt x="9137" y="5041"/>
                  <a:pt x="9137" y="5230"/>
                </a:cubicBezTo>
                <a:lnTo>
                  <a:pt x="9137" y="6616"/>
                </a:lnTo>
                <a:cubicBezTo>
                  <a:pt x="9137" y="6805"/>
                  <a:pt x="9294" y="6963"/>
                  <a:pt x="9483" y="6963"/>
                </a:cubicBezTo>
                <a:cubicBezTo>
                  <a:pt x="9672" y="6963"/>
                  <a:pt x="9830" y="6805"/>
                  <a:pt x="9830" y="6616"/>
                </a:cubicBezTo>
                <a:lnTo>
                  <a:pt x="9830" y="5955"/>
                </a:lnTo>
                <a:cubicBezTo>
                  <a:pt x="9704" y="5703"/>
                  <a:pt x="9861" y="5545"/>
                  <a:pt x="10019" y="5545"/>
                </a:cubicBezTo>
                <a:cubicBezTo>
                  <a:pt x="10239" y="5545"/>
                  <a:pt x="10397" y="5703"/>
                  <a:pt x="10397" y="5892"/>
                </a:cubicBezTo>
                <a:lnTo>
                  <a:pt x="10397" y="7057"/>
                </a:lnTo>
                <a:cubicBezTo>
                  <a:pt x="10397" y="8003"/>
                  <a:pt x="10176" y="8885"/>
                  <a:pt x="9830" y="9672"/>
                </a:cubicBezTo>
                <a:lnTo>
                  <a:pt x="6144" y="9672"/>
                </a:lnTo>
                <a:lnTo>
                  <a:pt x="3812" y="7372"/>
                </a:lnTo>
                <a:cubicBezTo>
                  <a:pt x="3686" y="7246"/>
                  <a:pt x="3686" y="6994"/>
                  <a:pt x="3812" y="6900"/>
                </a:cubicBezTo>
                <a:cubicBezTo>
                  <a:pt x="3875" y="6837"/>
                  <a:pt x="3962" y="6805"/>
                  <a:pt x="4049" y="6805"/>
                </a:cubicBezTo>
                <a:cubicBezTo>
                  <a:pt x="4135" y="6805"/>
                  <a:pt x="4222" y="6837"/>
                  <a:pt x="4285" y="6900"/>
                </a:cubicBezTo>
                <a:lnTo>
                  <a:pt x="5010" y="7593"/>
                </a:lnTo>
                <a:cubicBezTo>
                  <a:pt x="5075" y="7659"/>
                  <a:pt x="5163" y="7690"/>
                  <a:pt x="5251" y="7690"/>
                </a:cubicBezTo>
                <a:cubicBezTo>
                  <a:pt x="5415" y="7690"/>
                  <a:pt x="5577" y="7578"/>
                  <a:pt x="5577" y="7372"/>
                </a:cubicBezTo>
                <a:lnTo>
                  <a:pt x="5577" y="3182"/>
                </a:lnTo>
                <a:cubicBezTo>
                  <a:pt x="5577" y="2993"/>
                  <a:pt x="5734" y="2836"/>
                  <a:pt x="5955" y="2836"/>
                </a:cubicBezTo>
                <a:close/>
                <a:moveTo>
                  <a:pt x="9672" y="10302"/>
                </a:moveTo>
                <a:lnTo>
                  <a:pt x="9672" y="10680"/>
                </a:lnTo>
                <a:cubicBezTo>
                  <a:pt x="9704" y="10869"/>
                  <a:pt x="9546" y="11027"/>
                  <a:pt x="9357" y="11027"/>
                </a:cubicBezTo>
                <a:lnTo>
                  <a:pt x="6616" y="11027"/>
                </a:lnTo>
                <a:cubicBezTo>
                  <a:pt x="6396" y="11027"/>
                  <a:pt x="6238" y="10869"/>
                  <a:pt x="6238" y="10680"/>
                </a:cubicBezTo>
                <a:lnTo>
                  <a:pt x="6238" y="10302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693" y="2080"/>
                </a:lnTo>
                <a:lnTo>
                  <a:pt x="693" y="7593"/>
                </a:lnTo>
                <a:lnTo>
                  <a:pt x="347" y="7593"/>
                </a:lnTo>
                <a:cubicBezTo>
                  <a:pt x="158" y="7593"/>
                  <a:pt x="0" y="7751"/>
                  <a:pt x="0" y="7940"/>
                </a:cubicBezTo>
                <a:lnTo>
                  <a:pt x="0" y="9326"/>
                </a:lnTo>
                <a:cubicBezTo>
                  <a:pt x="0" y="9515"/>
                  <a:pt x="158" y="9672"/>
                  <a:pt x="347" y="9672"/>
                </a:cubicBezTo>
                <a:lnTo>
                  <a:pt x="1733" y="9672"/>
                </a:lnTo>
                <a:cubicBezTo>
                  <a:pt x="1922" y="9672"/>
                  <a:pt x="2080" y="9515"/>
                  <a:pt x="2080" y="9326"/>
                </a:cubicBezTo>
                <a:lnTo>
                  <a:pt x="2080" y="8979"/>
                </a:lnTo>
                <a:lnTo>
                  <a:pt x="4442" y="8979"/>
                </a:lnTo>
                <a:lnTo>
                  <a:pt x="5577" y="10113"/>
                </a:lnTo>
                <a:lnTo>
                  <a:pt x="5577" y="10712"/>
                </a:lnTo>
                <a:cubicBezTo>
                  <a:pt x="5577" y="11248"/>
                  <a:pt x="6049" y="11720"/>
                  <a:pt x="6616" y="11720"/>
                </a:cubicBezTo>
                <a:lnTo>
                  <a:pt x="9357" y="11720"/>
                </a:lnTo>
                <a:cubicBezTo>
                  <a:pt x="9924" y="11720"/>
                  <a:pt x="10397" y="11248"/>
                  <a:pt x="10397" y="10712"/>
                </a:cubicBezTo>
                <a:lnTo>
                  <a:pt x="10397" y="10113"/>
                </a:lnTo>
                <a:cubicBezTo>
                  <a:pt x="10806" y="9200"/>
                  <a:pt x="11058" y="8160"/>
                  <a:pt x="11058" y="7026"/>
                </a:cubicBezTo>
                <a:lnTo>
                  <a:pt x="11058" y="5892"/>
                </a:lnTo>
                <a:cubicBezTo>
                  <a:pt x="11058" y="5325"/>
                  <a:pt x="10617" y="4884"/>
                  <a:pt x="10019" y="4884"/>
                </a:cubicBezTo>
                <a:cubicBezTo>
                  <a:pt x="9924" y="4884"/>
                  <a:pt x="9767" y="4915"/>
                  <a:pt x="9641" y="4947"/>
                </a:cubicBezTo>
                <a:cubicBezTo>
                  <a:pt x="9546" y="4632"/>
                  <a:pt x="9326" y="4379"/>
                  <a:pt x="9011" y="4253"/>
                </a:cubicBezTo>
                <a:lnTo>
                  <a:pt x="9011" y="2080"/>
                </a:lnTo>
                <a:lnTo>
                  <a:pt x="9357" y="2080"/>
                </a:lnTo>
                <a:cubicBezTo>
                  <a:pt x="9546" y="2080"/>
                  <a:pt x="9735" y="1922"/>
                  <a:pt x="9735" y="1733"/>
                </a:cubicBezTo>
                <a:lnTo>
                  <a:pt x="9735" y="347"/>
                </a:lnTo>
                <a:cubicBezTo>
                  <a:pt x="9735" y="158"/>
                  <a:pt x="9546" y="0"/>
                  <a:pt x="9357" y="0"/>
                </a:cubicBezTo>
                <a:lnTo>
                  <a:pt x="7971" y="0"/>
                </a:lnTo>
                <a:cubicBezTo>
                  <a:pt x="7782" y="0"/>
                  <a:pt x="7624" y="158"/>
                  <a:pt x="7624" y="347"/>
                </a:cubicBezTo>
                <a:lnTo>
                  <a:pt x="7624" y="693"/>
                </a:lnTo>
                <a:lnTo>
                  <a:pt x="2080" y="693"/>
                </a:lnTo>
                <a:lnTo>
                  <a:pt x="2080" y="347"/>
                </a:lnTo>
                <a:cubicBezTo>
                  <a:pt x="2080" y="158"/>
                  <a:pt x="1922" y="0"/>
                  <a:pt x="1733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" name="Google Shape;661;p56"/>
          <p:cNvGrpSpPr/>
          <p:nvPr/>
        </p:nvGrpSpPr>
        <p:grpSpPr>
          <a:xfrm>
            <a:off x="4732269" y="2453032"/>
            <a:ext cx="359176" cy="358201"/>
            <a:chOff x="-3854375" y="2405000"/>
            <a:chExt cx="294600" cy="293800"/>
          </a:xfrm>
        </p:grpSpPr>
        <p:sp>
          <p:nvSpPr>
            <p:cNvPr id="662" name="Google Shape;662;p56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56"/>
          <p:cNvGrpSpPr/>
          <p:nvPr/>
        </p:nvGrpSpPr>
        <p:grpSpPr>
          <a:xfrm>
            <a:off x="4747485" y="896384"/>
            <a:ext cx="356311" cy="356281"/>
            <a:chOff x="-5276050" y="2037975"/>
            <a:chExt cx="292250" cy="292225"/>
          </a:xfrm>
        </p:grpSpPr>
        <p:sp>
          <p:nvSpPr>
            <p:cNvPr id="665" name="Google Shape;665;p56"/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6"/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6"/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645;p56">
            <a:extLst>
              <a:ext uri="{FF2B5EF4-FFF2-40B4-BE49-F238E27FC236}">
                <a16:creationId xmlns:a16="http://schemas.microsoft.com/office/drawing/2014/main" id="{C41CF309-0498-CB4B-AF16-52D691498599}"/>
              </a:ext>
            </a:extLst>
          </p:cNvPr>
          <p:cNvSpPr txBox="1"/>
          <p:nvPr/>
        </p:nvSpPr>
        <p:spPr>
          <a:xfrm>
            <a:off x="4462865" y="240451"/>
            <a:ext cx="12171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Training Accuracy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42" name="Google Shape;654;p56">
            <a:extLst>
              <a:ext uri="{FF2B5EF4-FFF2-40B4-BE49-F238E27FC236}">
                <a16:creationId xmlns:a16="http://schemas.microsoft.com/office/drawing/2014/main" id="{F7EDF203-0532-8E43-98D8-7E75FB310556}"/>
              </a:ext>
            </a:extLst>
          </p:cNvPr>
          <p:cNvCxnSpPr/>
          <p:nvPr/>
        </p:nvCxnSpPr>
        <p:spPr>
          <a:xfrm>
            <a:off x="5577685" y="438312"/>
            <a:ext cx="171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43" name="Google Shape;651;p56">
            <a:extLst>
              <a:ext uri="{FF2B5EF4-FFF2-40B4-BE49-F238E27FC236}">
                <a16:creationId xmlns:a16="http://schemas.microsoft.com/office/drawing/2014/main" id="{77828821-FC6A-C74F-BAF6-5120BE0DE00C}"/>
              </a:ext>
            </a:extLst>
          </p:cNvPr>
          <p:cNvSpPr txBox="1"/>
          <p:nvPr/>
        </p:nvSpPr>
        <p:spPr>
          <a:xfrm>
            <a:off x="7480812" y="228844"/>
            <a:ext cx="1139642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99.83%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id="44" name="Google Shape;659;p56">
            <a:extLst>
              <a:ext uri="{FF2B5EF4-FFF2-40B4-BE49-F238E27FC236}">
                <a16:creationId xmlns:a16="http://schemas.microsoft.com/office/drawing/2014/main" id="{7D56831F-C9CF-6844-AFFF-5409C6229F2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4571" y="775607"/>
            <a:ext cx="233985" cy="21687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645;p56">
            <a:extLst>
              <a:ext uri="{FF2B5EF4-FFF2-40B4-BE49-F238E27FC236}">
                <a16:creationId xmlns:a16="http://schemas.microsoft.com/office/drawing/2014/main" id="{87765FBB-F685-9F42-957D-E09AEC12FBBE}"/>
              </a:ext>
            </a:extLst>
          </p:cNvPr>
          <p:cNvSpPr txBox="1"/>
          <p:nvPr/>
        </p:nvSpPr>
        <p:spPr>
          <a:xfrm>
            <a:off x="5322648" y="2199542"/>
            <a:ext cx="12171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Precision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6" name="Google Shape;646;p56">
            <a:extLst>
              <a:ext uri="{FF2B5EF4-FFF2-40B4-BE49-F238E27FC236}">
                <a16:creationId xmlns:a16="http://schemas.microsoft.com/office/drawing/2014/main" id="{1C33FB83-F883-DE44-9A99-B0A125CE7EBF}"/>
              </a:ext>
            </a:extLst>
          </p:cNvPr>
          <p:cNvSpPr txBox="1"/>
          <p:nvPr/>
        </p:nvSpPr>
        <p:spPr>
          <a:xfrm>
            <a:off x="5335991" y="2504408"/>
            <a:ext cx="12171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Recall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7" name="Google Shape;647;p56">
            <a:extLst>
              <a:ext uri="{FF2B5EF4-FFF2-40B4-BE49-F238E27FC236}">
                <a16:creationId xmlns:a16="http://schemas.microsoft.com/office/drawing/2014/main" id="{AC02F1F9-A469-8144-9F07-4D19403099CF}"/>
              </a:ext>
            </a:extLst>
          </p:cNvPr>
          <p:cNvSpPr txBox="1"/>
          <p:nvPr/>
        </p:nvSpPr>
        <p:spPr>
          <a:xfrm>
            <a:off x="5335991" y="2811233"/>
            <a:ext cx="12171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F1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48" name="Google Shape;654;p56">
            <a:extLst>
              <a:ext uri="{FF2B5EF4-FFF2-40B4-BE49-F238E27FC236}">
                <a16:creationId xmlns:a16="http://schemas.microsoft.com/office/drawing/2014/main" id="{308C69DE-D16F-CE4D-9809-08D5FEB15255}"/>
              </a:ext>
            </a:extLst>
          </p:cNvPr>
          <p:cNvCxnSpPr/>
          <p:nvPr/>
        </p:nvCxnSpPr>
        <p:spPr>
          <a:xfrm>
            <a:off x="6721039" y="2340542"/>
            <a:ext cx="171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49" name="Google Shape;655;p56">
            <a:extLst>
              <a:ext uri="{FF2B5EF4-FFF2-40B4-BE49-F238E27FC236}">
                <a16:creationId xmlns:a16="http://schemas.microsoft.com/office/drawing/2014/main" id="{C84C193F-44AE-F749-A2D6-A5BC9EFE4843}"/>
              </a:ext>
            </a:extLst>
          </p:cNvPr>
          <p:cNvCxnSpPr/>
          <p:nvPr/>
        </p:nvCxnSpPr>
        <p:spPr>
          <a:xfrm>
            <a:off x="6766878" y="2672908"/>
            <a:ext cx="171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50" name="Google Shape;656;p56">
            <a:extLst>
              <a:ext uri="{FF2B5EF4-FFF2-40B4-BE49-F238E27FC236}">
                <a16:creationId xmlns:a16="http://schemas.microsoft.com/office/drawing/2014/main" id="{5CDC481D-2259-B64A-9D9E-5F24F6BCD96E}"/>
              </a:ext>
            </a:extLst>
          </p:cNvPr>
          <p:cNvCxnSpPr/>
          <p:nvPr/>
        </p:nvCxnSpPr>
        <p:spPr>
          <a:xfrm>
            <a:off x="6766878" y="2983433"/>
            <a:ext cx="171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pic>
        <p:nvPicPr>
          <p:cNvPr id="51" name="Google Shape;657;p56">
            <a:extLst>
              <a:ext uri="{FF2B5EF4-FFF2-40B4-BE49-F238E27FC236}">
                <a16:creationId xmlns:a16="http://schemas.microsoft.com/office/drawing/2014/main" id="{899AB1B8-D973-2D4C-96DA-26BD8CC78FD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8989" y="2568646"/>
            <a:ext cx="233850" cy="2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59;p56">
            <a:extLst>
              <a:ext uri="{FF2B5EF4-FFF2-40B4-BE49-F238E27FC236}">
                <a16:creationId xmlns:a16="http://schemas.microsoft.com/office/drawing/2014/main" id="{65C8D59B-9A6D-E249-A9AA-B6FE4D5105F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18764" y="2855754"/>
            <a:ext cx="233985" cy="21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59;p56">
            <a:extLst>
              <a:ext uri="{FF2B5EF4-FFF2-40B4-BE49-F238E27FC236}">
                <a16:creationId xmlns:a16="http://schemas.microsoft.com/office/drawing/2014/main" id="{8F9316AD-A481-5446-9EF4-0D25F42DC1C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3985" y="2225096"/>
            <a:ext cx="233985" cy="21687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645;p56">
            <a:extLst>
              <a:ext uri="{FF2B5EF4-FFF2-40B4-BE49-F238E27FC236}">
                <a16:creationId xmlns:a16="http://schemas.microsoft.com/office/drawing/2014/main" id="{9B068BF4-AF3B-C645-8D9B-22CF2174BB03}"/>
              </a:ext>
            </a:extLst>
          </p:cNvPr>
          <p:cNvSpPr txBox="1"/>
          <p:nvPr/>
        </p:nvSpPr>
        <p:spPr>
          <a:xfrm>
            <a:off x="5375615" y="3787946"/>
            <a:ext cx="12171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Precision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5" name="Google Shape;646;p56">
            <a:extLst>
              <a:ext uri="{FF2B5EF4-FFF2-40B4-BE49-F238E27FC236}">
                <a16:creationId xmlns:a16="http://schemas.microsoft.com/office/drawing/2014/main" id="{349D7B34-2431-C041-9262-B426ADFB4C61}"/>
              </a:ext>
            </a:extLst>
          </p:cNvPr>
          <p:cNvSpPr txBox="1"/>
          <p:nvPr/>
        </p:nvSpPr>
        <p:spPr>
          <a:xfrm>
            <a:off x="5388958" y="4092812"/>
            <a:ext cx="12171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Recall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6" name="Google Shape;647;p56">
            <a:extLst>
              <a:ext uri="{FF2B5EF4-FFF2-40B4-BE49-F238E27FC236}">
                <a16:creationId xmlns:a16="http://schemas.microsoft.com/office/drawing/2014/main" id="{2B424696-3059-5346-92CD-CC5269337176}"/>
              </a:ext>
            </a:extLst>
          </p:cNvPr>
          <p:cNvSpPr txBox="1"/>
          <p:nvPr/>
        </p:nvSpPr>
        <p:spPr>
          <a:xfrm>
            <a:off x="5388958" y="4399637"/>
            <a:ext cx="12171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F1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57" name="Google Shape;654;p56">
            <a:extLst>
              <a:ext uri="{FF2B5EF4-FFF2-40B4-BE49-F238E27FC236}">
                <a16:creationId xmlns:a16="http://schemas.microsoft.com/office/drawing/2014/main" id="{0E22DD61-DDD2-CF46-A30B-F78BBDE44C30}"/>
              </a:ext>
            </a:extLst>
          </p:cNvPr>
          <p:cNvCxnSpPr/>
          <p:nvPr/>
        </p:nvCxnSpPr>
        <p:spPr>
          <a:xfrm>
            <a:off x="6774006" y="3928946"/>
            <a:ext cx="171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58" name="Google Shape;655;p56">
            <a:extLst>
              <a:ext uri="{FF2B5EF4-FFF2-40B4-BE49-F238E27FC236}">
                <a16:creationId xmlns:a16="http://schemas.microsoft.com/office/drawing/2014/main" id="{A5A01BFF-F7B8-5548-B384-022436DF3E6D}"/>
              </a:ext>
            </a:extLst>
          </p:cNvPr>
          <p:cNvCxnSpPr/>
          <p:nvPr/>
        </p:nvCxnSpPr>
        <p:spPr>
          <a:xfrm>
            <a:off x="6819845" y="4261312"/>
            <a:ext cx="171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59" name="Google Shape;656;p56">
            <a:extLst>
              <a:ext uri="{FF2B5EF4-FFF2-40B4-BE49-F238E27FC236}">
                <a16:creationId xmlns:a16="http://schemas.microsoft.com/office/drawing/2014/main" id="{9CC70C62-1706-DC40-941D-9238C8C7F6CD}"/>
              </a:ext>
            </a:extLst>
          </p:cNvPr>
          <p:cNvCxnSpPr/>
          <p:nvPr/>
        </p:nvCxnSpPr>
        <p:spPr>
          <a:xfrm>
            <a:off x="6819845" y="4571837"/>
            <a:ext cx="171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pic>
        <p:nvPicPr>
          <p:cNvPr id="60" name="Google Shape;657;p56">
            <a:extLst>
              <a:ext uri="{FF2B5EF4-FFF2-40B4-BE49-F238E27FC236}">
                <a16:creationId xmlns:a16="http://schemas.microsoft.com/office/drawing/2014/main" id="{9C49CA65-F139-4141-B05B-7C9F41032BC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4828" y="4147038"/>
            <a:ext cx="233850" cy="2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59;p56">
            <a:extLst>
              <a:ext uri="{FF2B5EF4-FFF2-40B4-BE49-F238E27FC236}">
                <a16:creationId xmlns:a16="http://schemas.microsoft.com/office/drawing/2014/main" id="{4E2A4683-BEE1-6B4F-8908-695E1674CFB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3759" y="4463400"/>
            <a:ext cx="233985" cy="21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59;p56">
            <a:extLst>
              <a:ext uri="{FF2B5EF4-FFF2-40B4-BE49-F238E27FC236}">
                <a16:creationId xmlns:a16="http://schemas.microsoft.com/office/drawing/2014/main" id="{F46B6AFC-7351-7945-A149-7A20D05828D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18824" y="3834759"/>
            <a:ext cx="233985" cy="21687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51;p56">
            <a:extLst>
              <a:ext uri="{FF2B5EF4-FFF2-40B4-BE49-F238E27FC236}">
                <a16:creationId xmlns:a16="http://schemas.microsoft.com/office/drawing/2014/main" id="{C8EA5364-807F-E142-9107-EFFE84D1EEA6}"/>
              </a:ext>
            </a:extLst>
          </p:cNvPr>
          <p:cNvSpPr txBox="1"/>
          <p:nvPr/>
        </p:nvSpPr>
        <p:spPr>
          <a:xfrm>
            <a:off x="8481998" y="2183738"/>
            <a:ext cx="6972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99.9%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4" name="Google Shape;651;p56">
            <a:extLst>
              <a:ext uri="{FF2B5EF4-FFF2-40B4-BE49-F238E27FC236}">
                <a16:creationId xmlns:a16="http://schemas.microsoft.com/office/drawing/2014/main" id="{E358C51B-1700-3B42-A8C6-F04BFDEFCCA9}"/>
              </a:ext>
            </a:extLst>
          </p:cNvPr>
          <p:cNvSpPr txBox="1"/>
          <p:nvPr/>
        </p:nvSpPr>
        <p:spPr>
          <a:xfrm>
            <a:off x="8512957" y="2504408"/>
            <a:ext cx="6972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99.8%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5" name="Google Shape;651;p56">
            <a:extLst>
              <a:ext uri="{FF2B5EF4-FFF2-40B4-BE49-F238E27FC236}">
                <a16:creationId xmlns:a16="http://schemas.microsoft.com/office/drawing/2014/main" id="{464E95D0-62BE-914D-BFF4-9174D1144C90}"/>
              </a:ext>
            </a:extLst>
          </p:cNvPr>
          <p:cNvSpPr txBox="1"/>
          <p:nvPr/>
        </p:nvSpPr>
        <p:spPr>
          <a:xfrm>
            <a:off x="8531645" y="2857880"/>
            <a:ext cx="6972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99.9%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6" name="Google Shape;651;p56">
            <a:extLst>
              <a:ext uri="{FF2B5EF4-FFF2-40B4-BE49-F238E27FC236}">
                <a16:creationId xmlns:a16="http://schemas.microsoft.com/office/drawing/2014/main" id="{932A00CD-AA47-6C47-9760-17B5B945A1C1}"/>
              </a:ext>
            </a:extLst>
          </p:cNvPr>
          <p:cNvSpPr txBox="1"/>
          <p:nvPr/>
        </p:nvSpPr>
        <p:spPr>
          <a:xfrm>
            <a:off x="8546717" y="3772142"/>
            <a:ext cx="6972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99.7%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7" name="Google Shape;651;p56">
            <a:extLst>
              <a:ext uri="{FF2B5EF4-FFF2-40B4-BE49-F238E27FC236}">
                <a16:creationId xmlns:a16="http://schemas.microsoft.com/office/drawing/2014/main" id="{F9D87884-EE08-4A43-8BF9-7E584D224D0A}"/>
              </a:ext>
            </a:extLst>
          </p:cNvPr>
          <p:cNvSpPr txBox="1"/>
          <p:nvPr/>
        </p:nvSpPr>
        <p:spPr>
          <a:xfrm>
            <a:off x="8546717" y="4111428"/>
            <a:ext cx="6972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99.7%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8" name="Google Shape;651;p56">
            <a:extLst>
              <a:ext uri="{FF2B5EF4-FFF2-40B4-BE49-F238E27FC236}">
                <a16:creationId xmlns:a16="http://schemas.microsoft.com/office/drawing/2014/main" id="{DAA5886D-2D7C-3B43-A18D-401C80740BFC}"/>
              </a:ext>
            </a:extLst>
          </p:cNvPr>
          <p:cNvSpPr txBox="1"/>
          <p:nvPr/>
        </p:nvSpPr>
        <p:spPr>
          <a:xfrm>
            <a:off x="8563431" y="4416587"/>
            <a:ext cx="6972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99.7%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CE6DDA5-0982-4942-8FAE-602558CB1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854" y="1307060"/>
            <a:ext cx="3841938" cy="256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04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865" y="3669986"/>
            <a:ext cx="1030086" cy="95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8200" y="2101462"/>
            <a:ext cx="910758" cy="95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536" y="543411"/>
            <a:ext cx="1030086" cy="954739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6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Performance</a:t>
            </a:r>
            <a:endParaRPr dirty="0"/>
          </a:p>
        </p:txBody>
      </p:sp>
      <p:sp>
        <p:nvSpPr>
          <p:cNvPr id="645" name="Google Shape;645;p56"/>
          <p:cNvSpPr txBox="1"/>
          <p:nvPr/>
        </p:nvSpPr>
        <p:spPr>
          <a:xfrm>
            <a:off x="5258043" y="726775"/>
            <a:ext cx="12171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Precision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46" name="Google Shape;646;p56"/>
          <p:cNvSpPr txBox="1"/>
          <p:nvPr/>
        </p:nvSpPr>
        <p:spPr>
          <a:xfrm>
            <a:off x="5271386" y="1031641"/>
            <a:ext cx="12171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Recall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47" name="Google Shape;647;p56"/>
          <p:cNvSpPr txBox="1"/>
          <p:nvPr/>
        </p:nvSpPr>
        <p:spPr>
          <a:xfrm>
            <a:off x="5271386" y="1338466"/>
            <a:ext cx="12171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F1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48" name="Google Shape;648;p56"/>
          <p:cNvSpPr txBox="1"/>
          <p:nvPr/>
        </p:nvSpPr>
        <p:spPr>
          <a:xfrm>
            <a:off x="4256507" y="1287838"/>
            <a:ext cx="13107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NIL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49" name="Google Shape;649;p56"/>
          <p:cNvSpPr txBox="1"/>
          <p:nvPr/>
        </p:nvSpPr>
        <p:spPr>
          <a:xfrm>
            <a:off x="4256507" y="3054438"/>
            <a:ext cx="13107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MOD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50" name="Google Shape;650;p56"/>
          <p:cNvSpPr txBox="1"/>
          <p:nvPr/>
        </p:nvSpPr>
        <p:spPr>
          <a:xfrm>
            <a:off x="4365845" y="4609731"/>
            <a:ext cx="13107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SEV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51" name="Google Shape;651;p56"/>
          <p:cNvSpPr txBox="1"/>
          <p:nvPr/>
        </p:nvSpPr>
        <p:spPr>
          <a:xfrm>
            <a:off x="8523641" y="700512"/>
            <a:ext cx="6972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94%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52" name="Google Shape;652;p56"/>
          <p:cNvSpPr txBox="1"/>
          <p:nvPr/>
        </p:nvSpPr>
        <p:spPr>
          <a:xfrm>
            <a:off x="8494959" y="1041256"/>
            <a:ext cx="6972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85%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53" name="Google Shape;653;p56"/>
          <p:cNvSpPr txBox="1"/>
          <p:nvPr/>
        </p:nvSpPr>
        <p:spPr>
          <a:xfrm>
            <a:off x="8516551" y="1371429"/>
            <a:ext cx="6972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89%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cxnSp>
        <p:nvCxnSpPr>
          <p:cNvPr id="654" name="Google Shape;654;p56"/>
          <p:cNvCxnSpPr/>
          <p:nvPr/>
        </p:nvCxnSpPr>
        <p:spPr>
          <a:xfrm>
            <a:off x="6656434" y="867775"/>
            <a:ext cx="171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56"/>
          <p:cNvCxnSpPr/>
          <p:nvPr/>
        </p:nvCxnSpPr>
        <p:spPr>
          <a:xfrm>
            <a:off x="6702273" y="1200141"/>
            <a:ext cx="171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656" name="Google Shape;656;p56"/>
          <p:cNvCxnSpPr/>
          <p:nvPr/>
        </p:nvCxnSpPr>
        <p:spPr>
          <a:xfrm>
            <a:off x="6702273" y="1510666"/>
            <a:ext cx="171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pic>
        <p:nvPicPr>
          <p:cNvPr id="657" name="Google Shape;65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27169" y="1087546"/>
            <a:ext cx="233850" cy="2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5209" y="303369"/>
            <a:ext cx="233985" cy="21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44094" y="1385113"/>
            <a:ext cx="233985" cy="216874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6"/>
          <p:cNvSpPr/>
          <p:nvPr/>
        </p:nvSpPr>
        <p:spPr>
          <a:xfrm>
            <a:off x="4816317" y="4013192"/>
            <a:ext cx="337078" cy="357256"/>
          </a:xfrm>
          <a:custGeom>
            <a:avLst/>
            <a:gdLst/>
            <a:ahLst/>
            <a:cxnLst/>
            <a:rect l="l" t="t" r="r" b="b"/>
            <a:pathLst>
              <a:path w="11059" h="11721" extrusionOk="0">
                <a:moveTo>
                  <a:pt x="1418" y="693"/>
                </a:moveTo>
                <a:lnTo>
                  <a:pt x="1418" y="1387"/>
                </a:lnTo>
                <a:lnTo>
                  <a:pt x="725" y="1387"/>
                </a:lnTo>
                <a:lnTo>
                  <a:pt x="725" y="693"/>
                </a:lnTo>
                <a:close/>
                <a:moveTo>
                  <a:pt x="9011" y="693"/>
                </a:moveTo>
                <a:lnTo>
                  <a:pt x="9011" y="1387"/>
                </a:lnTo>
                <a:lnTo>
                  <a:pt x="8349" y="1387"/>
                </a:lnTo>
                <a:lnTo>
                  <a:pt x="8349" y="693"/>
                </a:lnTo>
                <a:close/>
                <a:moveTo>
                  <a:pt x="7656" y="1324"/>
                </a:moveTo>
                <a:lnTo>
                  <a:pt x="7656" y="1670"/>
                </a:lnTo>
                <a:cubicBezTo>
                  <a:pt x="7656" y="1891"/>
                  <a:pt x="7813" y="2048"/>
                  <a:pt x="8034" y="2048"/>
                </a:cubicBezTo>
                <a:lnTo>
                  <a:pt x="8381" y="2048"/>
                </a:lnTo>
                <a:lnTo>
                  <a:pt x="8381" y="4222"/>
                </a:lnTo>
                <a:cubicBezTo>
                  <a:pt x="8255" y="4253"/>
                  <a:pt x="8160" y="4316"/>
                  <a:pt x="8034" y="4411"/>
                </a:cubicBezTo>
                <a:cubicBezTo>
                  <a:pt x="7845" y="4243"/>
                  <a:pt x="7614" y="4159"/>
                  <a:pt x="7369" y="4159"/>
                </a:cubicBezTo>
                <a:cubicBezTo>
                  <a:pt x="7246" y="4159"/>
                  <a:pt x="7120" y="4180"/>
                  <a:pt x="6994" y="4222"/>
                </a:cubicBezTo>
                <a:lnTo>
                  <a:pt x="6994" y="3088"/>
                </a:lnTo>
                <a:cubicBezTo>
                  <a:pt x="6994" y="2552"/>
                  <a:pt x="6522" y="2080"/>
                  <a:pt x="5986" y="2080"/>
                </a:cubicBezTo>
                <a:cubicBezTo>
                  <a:pt x="5419" y="2080"/>
                  <a:pt x="4947" y="2552"/>
                  <a:pt x="4947" y="3088"/>
                </a:cubicBezTo>
                <a:lnTo>
                  <a:pt x="4947" y="6459"/>
                </a:lnTo>
                <a:lnTo>
                  <a:pt x="4789" y="6301"/>
                </a:lnTo>
                <a:cubicBezTo>
                  <a:pt x="4600" y="6097"/>
                  <a:pt x="4340" y="5994"/>
                  <a:pt x="4076" y="5994"/>
                </a:cubicBezTo>
                <a:cubicBezTo>
                  <a:pt x="3812" y="5994"/>
                  <a:pt x="3545" y="6097"/>
                  <a:pt x="3340" y="6301"/>
                </a:cubicBezTo>
                <a:cubicBezTo>
                  <a:pt x="2962" y="6679"/>
                  <a:pt x="2962" y="7341"/>
                  <a:pt x="3340" y="7751"/>
                </a:cubicBezTo>
                <a:lnTo>
                  <a:pt x="3812" y="8223"/>
                </a:lnTo>
                <a:lnTo>
                  <a:pt x="2111" y="8223"/>
                </a:lnTo>
                <a:lnTo>
                  <a:pt x="2111" y="7908"/>
                </a:lnTo>
                <a:cubicBezTo>
                  <a:pt x="2111" y="7719"/>
                  <a:pt x="1954" y="7561"/>
                  <a:pt x="1765" y="7561"/>
                </a:cubicBezTo>
                <a:lnTo>
                  <a:pt x="1418" y="7561"/>
                </a:lnTo>
                <a:lnTo>
                  <a:pt x="1418" y="2048"/>
                </a:lnTo>
                <a:lnTo>
                  <a:pt x="1765" y="2048"/>
                </a:lnTo>
                <a:cubicBezTo>
                  <a:pt x="1954" y="2048"/>
                  <a:pt x="2111" y="1891"/>
                  <a:pt x="2111" y="1670"/>
                </a:cubicBezTo>
                <a:lnTo>
                  <a:pt x="2111" y="1324"/>
                </a:lnTo>
                <a:close/>
                <a:moveTo>
                  <a:pt x="1418" y="8255"/>
                </a:moveTo>
                <a:lnTo>
                  <a:pt x="1418" y="8948"/>
                </a:lnTo>
                <a:lnTo>
                  <a:pt x="725" y="8948"/>
                </a:lnTo>
                <a:lnTo>
                  <a:pt x="725" y="8255"/>
                </a:lnTo>
                <a:close/>
                <a:moveTo>
                  <a:pt x="5955" y="2836"/>
                </a:moveTo>
                <a:cubicBezTo>
                  <a:pt x="6144" y="2836"/>
                  <a:pt x="6301" y="2993"/>
                  <a:pt x="6301" y="3182"/>
                </a:cubicBezTo>
                <a:lnTo>
                  <a:pt x="6301" y="6616"/>
                </a:lnTo>
                <a:cubicBezTo>
                  <a:pt x="6301" y="6805"/>
                  <a:pt x="6459" y="6963"/>
                  <a:pt x="6648" y="6963"/>
                </a:cubicBezTo>
                <a:cubicBezTo>
                  <a:pt x="6837" y="6963"/>
                  <a:pt x="6994" y="6805"/>
                  <a:pt x="6994" y="6616"/>
                </a:cubicBezTo>
                <a:lnTo>
                  <a:pt x="6994" y="5230"/>
                </a:lnTo>
                <a:cubicBezTo>
                  <a:pt x="6994" y="5041"/>
                  <a:pt x="7152" y="4884"/>
                  <a:pt x="7372" y="4884"/>
                </a:cubicBezTo>
                <a:cubicBezTo>
                  <a:pt x="7561" y="4884"/>
                  <a:pt x="7719" y="5041"/>
                  <a:pt x="7719" y="5230"/>
                </a:cubicBezTo>
                <a:lnTo>
                  <a:pt x="7719" y="6616"/>
                </a:lnTo>
                <a:cubicBezTo>
                  <a:pt x="7719" y="6805"/>
                  <a:pt x="7876" y="6963"/>
                  <a:pt x="8066" y="6963"/>
                </a:cubicBezTo>
                <a:cubicBezTo>
                  <a:pt x="8255" y="6963"/>
                  <a:pt x="8412" y="6805"/>
                  <a:pt x="8412" y="6616"/>
                </a:cubicBezTo>
                <a:lnTo>
                  <a:pt x="8412" y="5230"/>
                </a:lnTo>
                <a:cubicBezTo>
                  <a:pt x="8412" y="5041"/>
                  <a:pt x="8570" y="4884"/>
                  <a:pt x="8790" y="4884"/>
                </a:cubicBezTo>
                <a:cubicBezTo>
                  <a:pt x="8979" y="4884"/>
                  <a:pt x="9137" y="5041"/>
                  <a:pt x="9137" y="5230"/>
                </a:cubicBezTo>
                <a:lnTo>
                  <a:pt x="9137" y="6616"/>
                </a:lnTo>
                <a:cubicBezTo>
                  <a:pt x="9137" y="6805"/>
                  <a:pt x="9294" y="6963"/>
                  <a:pt x="9483" y="6963"/>
                </a:cubicBezTo>
                <a:cubicBezTo>
                  <a:pt x="9672" y="6963"/>
                  <a:pt x="9830" y="6805"/>
                  <a:pt x="9830" y="6616"/>
                </a:cubicBezTo>
                <a:lnTo>
                  <a:pt x="9830" y="5955"/>
                </a:lnTo>
                <a:cubicBezTo>
                  <a:pt x="9704" y="5703"/>
                  <a:pt x="9861" y="5545"/>
                  <a:pt x="10019" y="5545"/>
                </a:cubicBezTo>
                <a:cubicBezTo>
                  <a:pt x="10239" y="5545"/>
                  <a:pt x="10397" y="5703"/>
                  <a:pt x="10397" y="5892"/>
                </a:cubicBezTo>
                <a:lnTo>
                  <a:pt x="10397" y="7057"/>
                </a:lnTo>
                <a:cubicBezTo>
                  <a:pt x="10397" y="8003"/>
                  <a:pt x="10176" y="8885"/>
                  <a:pt x="9830" y="9672"/>
                </a:cubicBezTo>
                <a:lnTo>
                  <a:pt x="6144" y="9672"/>
                </a:lnTo>
                <a:lnTo>
                  <a:pt x="3812" y="7372"/>
                </a:lnTo>
                <a:cubicBezTo>
                  <a:pt x="3686" y="7246"/>
                  <a:pt x="3686" y="6994"/>
                  <a:pt x="3812" y="6900"/>
                </a:cubicBezTo>
                <a:cubicBezTo>
                  <a:pt x="3875" y="6837"/>
                  <a:pt x="3962" y="6805"/>
                  <a:pt x="4049" y="6805"/>
                </a:cubicBezTo>
                <a:cubicBezTo>
                  <a:pt x="4135" y="6805"/>
                  <a:pt x="4222" y="6837"/>
                  <a:pt x="4285" y="6900"/>
                </a:cubicBezTo>
                <a:lnTo>
                  <a:pt x="5010" y="7593"/>
                </a:lnTo>
                <a:cubicBezTo>
                  <a:pt x="5075" y="7659"/>
                  <a:pt x="5163" y="7690"/>
                  <a:pt x="5251" y="7690"/>
                </a:cubicBezTo>
                <a:cubicBezTo>
                  <a:pt x="5415" y="7690"/>
                  <a:pt x="5577" y="7578"/>
                  <a:pt x="5577" y="7372"/>
                </a:cubicBezTo>
                <a:lnTo>
                  <a:pt x="5577" y="3182"/>
                </a:lnTo>
                <a:cubicBezTo>
                  <a:pt x="5577" y="2993"/>
                  <a:pt x="5734" y="2836"/>
                  <a:pt x="5955" y="2836"/>
                </a:cubicBezTo>
                <a:close/>
                <a:moveTo>
                  <a:pt x="9672" y="10302"/>
                </a:moveTo>
                <a:lnTo>
                  <a:pt x="9672" y="10680"/>
                </a:lnTo>
                <a:cubicBezTo>
                  <a:pt x="9704" y="10869"/>
                  <a:pt x="9546" y="11027"/>
                  <a:pt x="9357" y="11027"/>
                </a:cubicBezTo>
                <a:lnTo>
                  <a:pt x="6616" y="11027"/>
                </a:lnTo>
                <a:cubicBezTo>
                  <a:pt x="6396" y="11027"/>
                  <a:pt x="6238" y="10869"/>
                  <a:pt x="6238" y="10680"/>
                </a:cubicBezTo>
                <a:lnTo>
                  <a:pt x="6238" y="10302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693" y="2080"/>
                </a:lnTo>
                <a:lnTo>
                  <a:pt x="693" y="7593"/>
                </a:lnTo>
                <a:lnTo>
                  <a:pt x="347" y="7593"/>
                </a:lnTo>
                <a:cubicBezTo>
                  <a:pt x="158" y="7593"/>
                  <a:pt x="0" y="7751"/>
                  <a:pt x="0" y="7940"/>
                </a:cubicBezTo>
                <a:lnTo>
                  <a:pt x="0" y="9326"/>
                </a:lnTo>
                <a:cubicBezTo>
                  <a:pt x="0" y="9515"/>
                  <a:pt x="158" y="9672"/>
                  <a:pt x="347" y="9672"/>
                </a:cubicBezTo>
                <a:lnTo>
                  <a:pt x="1733" y="9672"/>
                </a:lnTo>
                <a:cubicBezTo>
                  <a:pt x="1922" y="9672"/>
                  <a:pt x="2080" y="9515"/>
                  <a:pt x="2080" y="9326"/>
                </a:cubicBezTo>
                <a:lnTo>
                  <a:pt x="2080" y="8979"/>
                </a:lnTo>
                <a:lnTo>
                  <a:pt x="4442" y="8979"/>
                </a:lnTo>
                <a:lnTo>
                  <a:pt x="5577" y="10113"/>
                </a:lnTo>
                <a:lnTo>
                  <a:pt x="5577" y="10712"/>
                </a:lnTo>
                <a:cubicBezTo>
                  <a:pt x="5577" y="11248"/>
                  <a:pt x="6049" y="11720"/>
                  <a:pt x="6616" y="11720"/>
                </a:cubicBezTo>
                <a:lnTo>
                  <a:pt x="9357" y="11720"/>
                </a:lnTo>
                <a:cubicBezTo>
                  <a:pt x="9924" y="11720"/>
                  <a:pt x="10397" y="11248"/>
                  <a:pt x="10397" y="10712"/>
                </a:cubicBezTo>
                <a:lnTo>
                  <a:pt x="10397" y="10113"/>
                </a:lnTo>
                <a:cubicBezTo>
                  <a:pt x="10806" y="9200"/>
                  <a:pt x="11058" y="8160"/>
                  <a:pt x="11058" y="7026"/>
                </a:cubicBezTo>
                <a:lnTo>
                  <a:pt x="11058" y="5892"/>
                </a:lnTo>
                <a:cubicBezTo>
                  <a:pt x="11058" y="5325"/>
                  <a:pt x="10617" y="4884"/>
                  <a:pt x="10019" y="4884"/>
                </a:cubicBezTo>
                <a:cubicBezTo>
                  <a:pt x="9924" y="4884"/>
                  <a:pt x="9767" y="4915"/>
                  <a:pt x="9641" y="4947"/>
                </a:cubicBezTo>
                <a:cubicBezTo>
                  <a:pt x="9546" y="4632"/>
                  <a:pt x="9326" y="4379"/>
                  <a:pt x="9011" y="4253"/>
                </a:cubicBezTo>
                <a:lnTo>
                  <a:pt x="9011" y="2080"/>
                </a:lnTo>
                <a:lnTo>
                  <a:pt x="9357" y="2080"/>
                </a:lnTo>
                <a:cubicBezTo>
                  <a:pt x="9546" y="2080"/>
                  <a:pt x="9735" y="1922"/>
                  <a:pt x="9735" y="1733"/>
                </a:cubicBezTo>
                <a:lnTo>
                  <a:pt x="9735" y="347"/>
                </a:lnTo>
                <a:cubicBezTo>
                  <a:pt x="9735" y="158"/>
                  <a:pt x="9546" y="0"/>
                  <a:pt x="9357" y="0"/>
                </a:cubicBezTo>
                <a:lnTo>
                  <a:pt x="7971" y="0"/>
                </a:lnTo>
                <a:cubicBezTo>
                  <a:pt x="7782" y="0"/>
                  <a:pt x="7624" y="158"/>
                  <a:pt x="7624" y="347"/>
                </a:cubicBezTo>
                <a:lnTo>
                  <a:pt x="7624" y="693"/>
                </a:lnTo>
                <a:lnTo>
                  <a:pt x="2080" y="693"/>
                </a:lnTo>
                <a:lnTo>
                  <a:pt x="2080" y="347"/>
                </a:lnTo>
                <a:cubicBezTo>
                  <a:pt x="2080" y="158"/>
                  <a:pt x="1922" y="0"/>
                  <a:pt x="1733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" name="Google Shape;661;p56"/>
          <p:cNvGrpSpPr/>
          <p:nvPr/>
        </p:nvGrpSpPr>
        <p:grpSpPr>
          <a:xfrm>
            <a:off x="4732269" y="2453032"/>
            <a:ext cx="359176" cy="358201"/>
            <a:chOff x="-3854375" y="2405000"/>
            <a:chExt cx="294600" cy="293800"/>
          </a:xfrm>
        </p:grpSpPr>
        <p:sp>
          <p:nvSpPr>
            <p:cNvPr id="662" name="Google Shape;662;p56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56"/>
          <p:cNvGrpSpPr/>
          <p:nvPr/>
        </p:nvGrpSpPr>
        <p:grpSpPr>
          <a:xfrm>
            <a:off x="4747485" y="896384"/>
            <a:ext cx="356311" cy="356281"/>
            <a:chOff x="-5276050" y="2037975"/>
            <a:chExt cx="292250" cy="292225"/>
          </a:xfrm>
        </p:grpSpPr>
        <p:sp>
          <p:nvSpPr>
            <p:cNvPr id="665" name="Google Shape;665;p56"/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6"/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6"/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645;p56">
            <a:extLst>
              <a:ext uri="{FF2B5EF4-FFF2-40B4-BE49-F238E27FC236}">
                <a16:creationId xmlns:a16="http://schemas.microsoft.com/office/drawing/2014/main" id="{C41CF309-0498-CB4B-AF16-52D691498599}"/>
              </a:ext>
            </a:extLst>
          </p:cNvPr>
          <p:cNvSpPr txBox="1"/>
          <p:nvPr/>
        </p:nvSpPr>
        <p:spPr>
          <a:xfrm>
            <a:off x="4462865" y="240451"/>
            <a:ext cx="12171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ValidationAccuracy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42" name="Google Shape;654;p56">
            <a:extLst>
              <a:ext uri="{FF2B5EF4-FFF2-40B4-BE49-F238E27FC236}">
                <a16:creationId xmlns:a16="http://schemas.microsoft.com/office/drawing/2014/main" id="{F7EDF203-0532-8E43-98D8-7E75FB310556}"/>
              </a:ext>
            </a:extLst>
          </p:cNvPr>
          <p:cNvCxnSpPr/>
          <p:nvPr/>
        </p:nvCxnSpPr>
        <p:spPr>
          <a:xfrm>
            <a:off x="5701607" y="395701"/>
            <a:ext cx="171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43" name="Google Shape;651;p56">
            <a:extLst>
              <a:ext uri="{FF2B5EF4-FFF2-40B4-BE49-F238E27FC236}">
                <a16:creationId xmlns:a16="http://schemas.microsoft.com/office/drawing/2014/main" id="{77828821-FC6A-C74F-BAF6-5120BE0DE00C}"/>
              </a:ext>
            </a:extLst>
          </p:cNvPr>
          <p:cNvSpPr txBox="1"/>
          <p:nvPr/>
        </p:nvSpPr>
        <p:spPr>
          <a:xfrm>
            <a:off x="7480812" y="228844"/>
            <a:ext cx="6972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83%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id="44" name="Google Shape;659;p56">
            <a:extLst>
              <a:ext uri="{FF2B5EF4-FFF2-40B4-BE49-F238E27FC236}">
                <a16:creationId xmlns:a16="http://schemas.microsoft.com/office/drawing/2014/main" id="{7D56831F-C9CF-6844-AFFF-5409C6229F2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1019" y="757784"/>
            <a:ext cx="233985" cy="21687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645;p56">
            <a:extLst>
              <a:ext uri="{FF2B5EF4-FFF2-40B4-BE49-F238E27FC236}">
                <a16:creationId xmlns:a16="http://schemas.microsoft.com/office/drawing/2014/main" id="{87765FBB-F685-9F42-957D-E09AEC12FBBE}"/>
              </a:ext>
            </a:extLst>
          </p:cNvPr>
          <p:cNvSpPr txBox="1"/>
          <p:nvPr/>
        </p:nvSpPr>
        <p:spPr>
          <a:xfrm>
            <a:off x="5322648" y="2199542"/>
            <a:ext cx="12171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Precision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6" name="Google Shape;646;p56">
            <a:extLst>
              <a:ext uri="{FF2B5EF4-FFF2-40B4-BE49-F238E27FC236}">
                <a16:creationId xmlns:a16="http://schemas.microsoft.com/office/drawing/2014/main" id="{1C33FB83-F883-DE44-9A99-B0A125CE7EBF}"/>
              </a:ext>
            </a:extLst>
          </p:cNvPr>
          <p:cNvSpPr txBox="1"/>
          <p:nvPr/>
        </p:nvSpPr>
        <p:spPr>
          <a:xfrm>
            <a:off x="5335991" y="2504408"/>
            <a:ext cx="12171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Recall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7" name="Google Shape;647;p56">
            <a:extLst>
              <a:ext uri="{FF2B5EF4-FFF2-40B4-BE49-F238E27FC236}">
                <a16:creationId xmlns:a16="http://schemas.microsoft.com/office/drawing/2014/main" id="{AC02F1F9-A469-8144-9F07-4D19403099CF}"/>
              </a:ext>
            </a:extLst>
          </p:cNvPr>
          <p:cNvSpPr txBox="1"/>
          <p:nvPr/>
        </p:nvSpPr>
        <p:spPr>
          <a:xfrm>
            <a:off x="5335991" y="2811233"/>
            <a:ext cx="12171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F1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48" name="Google Shape;654;p56">
            <a:extLst>
              <a:ext uri="{FF2B5EF4-FFF2-40B4-BE49-F238E27FC236}">
                <a16:creationId xmlns:a16="http://schemas.microsoft.com/office/drawing/2014/main" id="{308C69DE-D16F-CE4D-9809-08D5FEB15255}"/>
              </a:ext>
            </a:extLst>
          </p:cNvPr>
          <p:cNvCxnSpPr/>
          <p:nvPr/>
        </p:nvCxnSpPr>
        <p:spPr>
          <a:xfrm>
            <a:off x="6721039" y="2340542"/>
            <a:ext cx="171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49" name="Google Shape;655;p56">
            <a:extLst>
              <a:ext uri="{FF2B5EF4-FFF2-40B4-BE49-F238E27FC236}">
                <a16:creationId xmlns:a16="http://schemas.microsoft.com/office/drawing/2014/main" id="{C84C193F-44AE-F749-A2D6-A5BC9EFE4843}"/>
              </a:ext>
            </a:extLst>
          </p:cNvPr>
          <p:cNvCxnSpPr/>
          <p:nvPr/>
        </p:nvCxnSpPr>
        <p:spPr>
          <a:xfrm>
            <a:off x="6766878" y="2672908"/>
            <a:ext cx="171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50" name="Google Shape;656;p56">
            <a:extLst>
              <a:ext uri="{FF2B5EF4-FFF2-40B4-BE49-F238E27FC236}">
                <a16:creationId xmlns:a16="http://schemas.microsoft.com/office/drawing/2014/main" id="{5CDC481D-2259-B64A-9D9E-5F24F6BCD96E}"/>
              </a:ext>
            </a:extLst>
          </p:cNvPr>
          <p:cNvCxnSpPr/>
          <p:nvPr/>
        </p:nvCxnSpPr>
        <p:spPr>
          <a:xfrm>
            <a:off x="6766878" y="2983433"/>
            <a:ext cx="171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pic>
        <p:nvPicPr>
          <p:cNvPr id="51" name="Google Shape;657;p56">
            <a:extLst>
              <a:ext uri="{FF2B5EF4-FFF2-40B4-BE49-F238E27FC236}">
                <a16:creationId xmlns:a16="http://schemas.microsoft.com/office/drawing/2014/main" id="{899AB1B8-D973-2D4C-96DA-26BD8CC78FD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7087" y="2560313"/>
            <a:ext cx="233850" cy="2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59;p56">
            <a:extLst>
              <a:ext uri="{FF2B5EF4-FFF2-40B4-BE49-F238E27FC236}">
                <a16:creationId xmlns:a16="http://schemas.microsoft.com/office/drawing/2014/main" id="{65C8D59B-9A6D-E249-A9AA-B6FE4D5105F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68843" y="2864110"/>
            <a:ext cx="233985" cy="21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59;p56">
            <a:extLst>
              <a:ext uri="{FF2B5EF4-FFF2-40B4-BE49-F238E27FC236}">
                <a16:creationId xmlns:a16="http://schemas.microsoft.com/office/drawing/2014/main" id="{8F9316AD-A481-5446-9EF4-0D25F42DC1C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76939" y="2253947"/>
            <a:ext cx="233985" cy="21687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645;p56">
            <a:extLst>
              <a:ext uri="{FF2B5EF4-FFF2-40B4-BE49-F238E27FC236}">
                <a16:creationId xmlns:a16="http://schemas.microsoft.com/office/drawing/2014/main" id="{9B068BF4-AF3B-C645-8D9B-22CF2174BB03}"/>
              </a:ext>
            </a:extLst>
          </p:cNvPr>
          <p:cNvSpPr txBox="1"/>
          <p:nvPr/>
        </p:nvSpPr>
        <p:spPr>
          <a:xfrm>
            <a:off x="5375615" y="3787946"/>
            <a:ext cx="12171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Precision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5" name="Google Shape;646;p56">
            <a:extLst>
              <a:ext uri="{FF2B5EF4-FFF2-40B4-BE49-F238E27FC236}">
                <a16:creationId xmlns:a16="http://schemas.microsoft.com/office/drawing/2014/main" id="{349D7B34-2431-C041-9262-B426ADFB4C61}"/>
              </a:ext>
            </a:extLst>
          </p:cNvPr>
          <p:cNvSpPr txBox="1"/>
          <p:nvPr/>
        </p:nvSpPr>
        <p:spPr>
          <a:xfrm>
            <a:off x="5388958" y="4092812"/>
            <a:ext cx="12171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Recall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6" name="Google Shape;647;p56">
            <a:extLst>
              <a:ext uri="{FF2B5EF4-FFF2-40B4-BE49-F238E27FC236}">
                <a16:creationId xmlns:a16="http://schemas.microsoft.com/office/drawing/2014/main" id="{2B424696-3059-5346-92CD-CC5269337176}"/>
              </a:ext>
            </a:extLst>
          </p:cNvPr>
          <p:cNvSpPr txBox="1"/>
          <p:nvPr/>
        </p:nvSpPr>
        <p:spPr>
          <a:xfrm>
            <a:off x="5388958" y="4399637"/>
            <a:ext cx="12171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F1</a:t>
            </a:r>
            <a:endParaRPr sz="1800" b="1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57" name="Google Shape;654;p56">
            <a:extLst>
              <a:ext uri="{FF2B5EF4-FFF2-40B4-BE49-F238E27FC236}">
                <a16:creationId xmlns:a16="http://schemas.microsoft.com/office/drawing/2014/main" id="{0E22DD61-DDD2-CF46-A30B-F78BBDE44C30}"/>
              </a:ext>
            </a:extLst>
          </p:cNvPr>
          <p:cNvCxnSpPr/>
          <p:nvPr/>
        </p:nvCxnSpPr>
        <p:spPr>
          <a:xfrm>
            <a:off x="6774006" y="3928946"/>
            <a:ext cx="171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58" name="Google Shape;655;p56">
            <a:extLst>
              <a:ext uri="{FF2B5EF4-FFF2-40B4-BE49-F238E27FC236}">
                <a16:creationId xmlns:a16="http://schemas.microsoft.com/office/drawing/2014/main" id="{A5A01BFF-F7B8-5548-B384-022436DF3E6D}"/>
              </a:ext>
            </a:extLst>
          </p:cNvPr>
          <p:cNvCxnSpPr/>
          <p:nvPr/>
        </p:nvCxnSpPr>
        <p:spPr>
          <a:xfrm>
            <a:off x="6819845" y="4261312"/>
            <a:ext cx="171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59" name="Google Shape;656;p56">
            <a:extLst>
              <a:ext uri="{FF2B5EF4-FFF2-40B4-BE49-F238E27FC236}">
                <a16:creationId xmlns:a16="http://schemas.microsoft.com/office/drawing/2014/main" id="{9CC70C62-1706-DC40-941D-9238C8C7F6CD}"/>
              </a:ext>
            </a:extLst>
          </p:cNvPr>
          <p:cNvCxnSpPr/>
          <p:nvPr/>
        </p:nvCxnSpPr>
        <p:spPr>
          <a:xfrm>
            <a:off x="6819845" y="4571837"/>
            <a:ext cx="171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pic>
        <p:nvPicPr>
          <p:cNvPr id="60" name="Google Shape;657;p56">
            <a:extLst>
              <a:ext uri="{FF2B5EF4-FFF2-40B4-BE49-F238E27FC236}">
                <a16:creationId xmlns:a16="http://schemas.microsoft.com/office/drawing/2014/main" id="{9C49CA65-F139-4141-B05B-7C9F41032BC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0001" y="4182762"/>
            <a:ext cx="233850" cy="2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59;p56">
            <a:extLst>
              <a:ext uri="{FF2B5EF4-FFF2-40B4-BE49-F238E27FC236}">
                <a16:creationId xmlns:a16="http://schemas.microsoft.com/office/drawing/2014/main" id="{4E2A4683-BEE1-6B4F-8908-695E1674CFB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3102" y="4446450"/>
            <a:ext cx="233985" cy="21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59;p56">
            <a:extLst>
              <a:ext uri="{FF2B5EF4-FFF2-40B4-BE49-F238E27FC236}">
                <a16:creationId xmlns:a16="http://schemas.microsoft.com/office/drawing/2014/main" id="{F46B6AFC-7351-7945-A149-7A20D05828D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76938" y="3873101"/>
            <a:ext cx="233985" cy="21687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51;p56">
            <a:extLst>
              <a:ext uri="{FF2B5EF4-FFF2-40B4-BE49-F238E27FC236}">
                <a16:creationId xmlns:a16="http://schemas.microsoft.com/office/drawing/2014/main" id="{C8EA5364-807F-E142-9107-EFFE84D1EEA6}"/>
              </a:ext>
            </a:extLst>
          </p:cNvPr>
          <p:cNvSpPr txBox="1"/>
          <p:nvPr/>
        </p:nvSpPr>
        <p:spPr>
          <a:xfrm>
            <a:off x="8481998" y="2183738"/>
            <a:ext cx="6972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68%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4" name="Google Shape;651;p56">
            <a:extLst>
              <a:ext uri="{FF2B5EF4-FFF2-40B4-BE49-F238E27FC236}">
                <a16:creationId xmlns:a16="http://schemas.microsoft.com/office/drawing/2014/main" id="{E358C51B-1700-3B42-A8C6-F04BFDEFCCA9}"/>
              </a:ext>
            </a:extLst>
          </p:cNvPr>
          <p:cNvSpPr txBox="1"/>
          <p:nvPr/>
        </p:nvSpPr>
        <p:spPr>
          <a:xfrm>
            <a:off x="8512957" y="2504408"/>
            <a:ext cx="6972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85%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5" name="Google Shape;651;p56">
            <a:extLst>
              <a:ext uri="{FF2B5EF4-FFF2-40B4-BE49-F238E27FC236}">
                <a16:creationId xmlns:a16="http://schemas.microsoft.com/office/drawing/2014/main" id="{464E95D0-62BE-914D-BFF4-9174D1144C90}"/>
              </a:ext>
            </a:extLst>
          </p:cNvPr>
          <p:cNvSpPr txBox="1"/>
          <p:nvPr/>
        </p:nvSpPr>
        <p:spPr>
          <a:xfrm>
            <a:off x="8531645" y="2857880"/>
            <a:ext cx="6972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75%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6" name="Google Shape;651;p56">
            <a:extLst>
              <a:ext uri="{FF2B5EF4-FFF2-40B4-BE49-F238E27FC236}">
                <a16:creationId xmlns:a16="http://schemas.microsoft.com/office/drawing/2014/main" id="{932A00CD-AA47-6C47-9760-17B5B945A1C1}"/>
              </a:ext>
            </a:extLst>
          </p:cNvPr>
          <p:cNvSpPr txBox="1"/>
          <p:nvPr/>
        </p:nvSpPr>
        <p:spPr>
          <a:xfrm>
            <a:off x="8546717" y="3772142"/>
            <a:ext cx="6972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66%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7" name="Google Shape;651;p56">
            <a:extLst>
              <a:ext uri="{FF2B5EF4-FFF2-40B4-BE49-F238E27FC236}">
                <a16:creationId xmlns:a16="http://schemas.microsoft.com/office/drawing/2014/main" id="{F9D87884-EE08-4A43-8BF9-7E584D224D0A}"/>
              </a:ext>
            </a:extLst>
          </p:cNvPr>
          <p:cNvSpPr txBox="1"/>
          <p:nvPr/>
        </p:nvSpPr>
        <p:spPr>
          <a:xfrm>
            <a:off x="8546717" y="4111428"/>
            <a:ext cx="6972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64%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68" name="Google Shape;651;p56">
            <a:extLst>
              <a:ext uri="{FF2B5EF4-FFF2-40B4-BE49-F238E27FC236}">
                <a16:creationId xmlns:a16="http://schemas.microsoft.com/office/drawing/2014/main" id="{DAA5886D-2D7C-3B43-A18D-401C80740BFC}"/>
              </a:ext>
            </a:extLst>
          </p:cNvPr>
          <p:cNvSpPr txBox="1"/>
          <p:nvPr/>
        </p:nvSpPr>
        <p:spPr>
          <a:xfrm>
            <a:off x="8563431" y="4416587"/>
            <a:ext cx="6972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65%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CE6DDA5-0982-4942-8FAE-602558CB1C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854" y="1307060"/>
            <a:ext cx="3841938" cy="256604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8;p65">
            <a:extLst>
              <a:ext uri="{FF2B5EF4-FFF2-40B4-BE49-F238E27FC236}">
                <a16:creationId xmlns:a16="http://schemas.microsoft.com/office/drawing/2014/main" id="{4B9ED10F-42E0-44D1-9581-C7E0BA351F79}"/>
              </a:ext>
            </a:extLst>
          </p:cNvPr>
          <p:cNvSpPr txBox="1">
            <a:spLocks/>
          </p:cNvSpPr>
          <p:nvPr/>
        </p:nvSpPr>
        <p:spPr>
          <a:xfrm>
            <a:off x="2219969" y="568181"/>
            <a:ext cx="40854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cifico"/>
              <a:buNone/>
              <a:defRPr sz="1800" b="1" i="0" u="none" strike="noStrike" cap="none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cifico"/>
              <a:buNone/>
              <a:defRPr sz="1800" b="1" i="0" u="none" strike="noStrike" cap="none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cifico"/>
              <a:buNone/>
              <a:defRPr sz="1800" b="1" i="0" u="none" strike="noStrike" cap="none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cifico"/>
              <a:buNone/>
              <a:defRPr sz="1800" b="1" i="0" u="none" strike="noStrike" cap="none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cifico"/>
              <a:buNone/>
              <a:defRPr sz="1800" b="1" i="0" u="none" strike="noStrike" cap="none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cifico"/>
              <a:buNone/>
              <a:defRPr sz="1800" b="1" i="0" u="none" strike="noStrike" cap="none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cifico"/>
              <a:buNone/>
              <a:defRPr sz="1800" b="1" i="0" u="none" strike="noStrike" cap="none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cifico"/>
              <a:buNone/>
              <a:defRPr sz="1800" b="1" i="0" u="none" strike="noStrike" cap="none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cifico"/>
              <a:buNone/>
              <a:defRPr sz="1800" b="1" i="0" u="none" strike="noStrike" cap="none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5400" dirty="0">
                <a:latin typeface="Century" panose="02040604050505020304" pitchFamily="18" charset="0"/>
              </a:rPr>
              <a:t>Thanks!</a:t>
            </a:r>
          </a:p>
        </p:txBody>
      </p:sp>
      <p:sp>
        <p:nvSpPr>
          <p:cNvPr id="9" name="Google Shape;899;p65">
            <a:extLst>
              <a:ext uri="{FF2B5EF4-FFF2-40B4-BE49-F238E27FC236}">
                <a16:creationId xmlns:a16="http://schemas.microsoft.com/office/drawing/2014/main" id="{95A9D0AD-A712-461A-909A-00B877188D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19969" y="1906117"/>
            <a:ext cx="4085400" cy="463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Century" panose="02040604050505020304" pitchFamily="18" charset="0"/>
              </a:rPr>
              <a:t>Do you have any questions?</a:t>
            </a:r>
            <a:endParaRPr sz="1600" b="1" dirty="0">
              <a:solidFill>
                <a:schemeClr val="accent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83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for project1</a:t>
            </a:r>
            <a:endParaRPr dirty="0"/>
          </a:p>
        </p:txBody>
      </p:sp>
      <p:sp>
        <p:nvSpPr>
          <p:cNvPr id="209" name="Google Shape;209;p39"/>
          <p:cNvSpPr txBox="1">
            <a:spLocks noGrp="1"/>
          </p:cNvSpPr>
          <p:nvPr>
            <p:ph type="subTitle" idx="1"/>
          </p:nvPr>
        </p:nvSpPr>
        <p:spPr>
          <a:xfrm>
            <a:off x="726225" y="1529496"/>
            <a:ext cx="3738199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Century" panose="02040604050505020304" pitchFamily="18" charset="0"/>
              </a:rPr>
              <a:t>In fluid dynamics, turbulence or turbulent flow is fluid motion characterized by chaotic changes in pressure and flow velocity.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70420B-5CEE-4E27-9780-04393F040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366" y="1243851"/>
            <a:ext cx="4307600" cy="24266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C6313F1F-1B46-440D-8658-1DB74315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58" y="1865499"/>
            <a:ext cx="2990850" cy="15335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664C35D-F567-4D8A-A822-561753E47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58" y="937351"/>
            <a:ext cx="2536765" cy="32687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>
            <a:spLocks noGrp="1"/>
          </p:cNvSpPr>
          <p:nvPr>
            <p:ph type="subTitle" idx="1"/>
          </p:nvPr>
        </p:nvSpPr>
        <p:spPr>
          <a:xfrm>
            <a:off x="1702125" y="26036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NIL</a:t>
            </a:r>
            <a:endParaRPr dirty="0"/>
          </a:p>
        </p:txBody>
      </p:sp>
      <p:sp>
        <p:nvSpPr>
          <p:cNvPr id="185" name="Google Shape;185;p38"/>
          <p:cNvSpPr txBox="1">
            <a:spLocks noGrp="1"/>
          </p:cNvSpPr>
          <p:nvPr>
            <p:ph type="subTitle" idx="2"/>
          </p:nvPr>
        </p:nvSpPr>
        <p:spPr>
          <a:xfrm>
            <a:off x="1702125" y="2976706"/>
            <a:ext cx="1594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Do not contain turbulence</a:t>
            </a:r>
            <a:endParaRPr dirty="0"/>
          </a:p>
        </p:txBody>
      </p:sp>
      <p:sp>
        <p:nvSpPr>
          <p:cNvPr id="186" name="Google Shape;186;p38"/>
          <p:cNvSpPr txBox="1">
            <a:spLocks noGrp="1"/>
          </p:cNvSpPr>
          <p:nvPr>
            <p:ph type="subTitle" idx="3"/>
          </p:nvPr>
        </p:nvSpPr>
        <p:spPr>
          <a:xfrm>
            <a:off x="3774900" y="26036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MOD</a:t>
            </a:r>
            <a:endParaRPr dirty="0"/>
          </a:p>
        </p:txBody>
      </p:sp>
      <p:sp>
        <p:nvSpPr>
          <p:cNvPr id="187" name="Google Shape;187;p38"/>
          <p:cNvSpPr txBox="1">
            <a:spLocks noGrp="1"/>
          </p:cNvSpPr>
          <p:nvPr>
            <p:ph type="subTitle" idx="4"/>
          </p:nvPr>
        </p:nvSpPr>
        <p:spPr>
          <a:xfrm>
            <a:off x="3774900" y="2976706"/>
            <a:ext cx="1594200" cy="607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Small intensity</a:t>
            </a:r>
            <a:endParaRPr dirty="0"/>
          </a:p>
        </p:txBody>
      </p:sp>
      <p:sp>
        <p:nvSpPr>
          <p:cNvPr id="188" name="Google Shape;188;p38"/>
          <p:cNvSpPr txBox="1">
            <a:spLocks noGrp="1"/>
          </p:cNvSpPr>
          <p:nvPr>
            <p:ph type="subTitle" idx="5"/>
          </p:nvPr>
        </p:nvSpPr>
        <p:spPr>
          <a:xfrm>
            <a:off x="5847675" y="26036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SEV</a:t>
            </a:r>
            <a:endParaRPr dirty="0"/>
          </a:p>
        </p:txBody>
      </p:sp>
      <p:sp>
        <p:nvSpPr>
          <p:cNvPr id="189" name="Google Shape;189;p38"/>
          <p:cNvSpPr txBox="1">
            <a:spLocks noGrp="1"/>
          </p:cNvSpPr>
          <p:nvPr>
            <p:ph type="subTitle" idx="6"/>
          </p:nvPr>
        </p:nvSpPr>
        <p:spPr>
          <a:xfrm>
            <a:off x="5847675" y="2976706"/>
            <a:ext cx="1594200" cy="607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High intensity</a:t>
            </a:r>
            <a:endParaRPr dirty="0"/>
          </a:p>
        </p:txBody>
      </p:sp>
      <p:pic>
        <p:nvPicPr>
          <p:cNvPr id="190" name="Google Shape;1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993" y="1662260"/>
            <a:ext cx="1012465" cy="9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1307" y="1683362"/>
            <a:ext cx="946589" cy="93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3000" y="1641165"/>
            <a:ext cx="1057999" cy="9805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38"/>
          <p:cNvGrpSpPr/>
          <p:nvPr/>
        </p:nvGrpSpPr>
        <p:grpSpPr>
          <a:xfrm>
            <a:off x="2348644" y="1963543"/>
            <a:ext cx="301161" cy="339535"/>
            <a:chOff x="3299850" y="238575"/>
            <a:chExt cx="427725" cy="482225"/>
          </a:xfrm>
        </p:grpSpPr>
        <p:sp>
          <p:nvSpPr>
            <p:cNvPr id="194" name="Google Shape;194;p38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5" name="Google Shape;195;p38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" name="Google Shape;196;p38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7" name="Google Shape;197;p38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8" name="Google Shape;198;p38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" name="Google Shape;364;p47">
            <a:extLst>
              <a:ext uri="{FF2B5EF4-FFF2-40B4-BE49-F238E27FC236}">
                <a16:creationId xmlns:a16="http://schemas.microsoft.com/office/drawing/2014/main" id="{C271B7A4-08E7-44D5-BFB8-6C86D33D676D}"/>
              </a:ext>
            </a:extLst>
          </p:cNvPr>
          <p:cNvGrpSpPr/>
          <p:nvPr/>
        </p:nvGrpSpPr>
        <p:grpSpPr>
          <a:xfrm>
            <a:off x="4373429" y="1974675"/>
            <a:ext cx="355641" cy="340151"/>
            <a:chOff x="5049750" y="832600"/>
            <a:chExt cx="505100" cy="483100"/>
          </a:xfrm>
        </p:grpSpPr>
        <p:sp>
          <p:nvSpPr>
            <p:cNvPr id="24" name="Google Shape;365;p47">
              <a:extLst>
                <a:ext uri="{FF2B5EF4-FFF2-40B4-BE49-F238E27FC236}">
                  <a16:creationId xmlns:a16="http://schemas.microsoft.com/office/drawing/2014/main" id="{156CCE1C-5B6E-444D-9F74-2369C9A098F0}"/>
                </a:ext>
              </a:extLst>
            </p:cNvPr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366;p47">
              <a:extLst>
                <a:ext uri="{FF2B5EF4-FFF2-40B4-BE49-F238E27FC236}">
                  <a16:creationId xmlns:a16="http://schemas.microsoft.com/office/drawing/2014/main" id="{696F87CD-657E-4EB3-8F14-482AB946DBEF}"/>
                </a:ext>
              </a:extLst>
            </p:cNvPr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6" name="Google Shape;275;p41">
            <a:extLst>
              <a:ext uri="{FF2B5EF4-FFF2-40B4-BE49-F238E27FC236}">
                <a16:creationId xmlns:a16="http://schemas.microsoft.com/office/drawing/2014/main" id="{ED715E10-2C27-41EA-9334-EAA8FCD7B543}"/>
              </a:ext>
            </a:extLst>
          </p:cNvPr>
          <p:cNvSpPr/>
          <p:nvPr/>
        </p:nvSpPr>
        <p:spPr>
          <a:xfrm>
            <a:off x="6432103" y="1963543"/>
            <a:ext cx="425343" cy="422781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7C8C5B1-6A8E-49B3-9E08-4A630015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classes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>
            <a:spLocks noGrp="1"/>
          </p:cNvSpPr>
          <p:nvPr>
            <p:ph type="subTitle" idx="1"/>
          </p:nvPr>
        </p:nvSpPr>
        <p:spPr>
          <a:xfrm>
            <a:off x="4380234" y="3905137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Imbalanced</a:t>
            </a:r>
            <a:endParaRPr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7C8C5B1-6A8E-49B3-9E08-4A630015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View Classes Distribution</a:t>
            </a:r>
            <a:endParaRPr lang="zh-CN" altLang="en-US" dirty="0"/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3C3AAB96-4197-794B-A2BB-6A076A322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96" y="1686633"/>
            <a:ext cx="2725818" cy="1833994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1348613-CF85-BE4C-8E9B-1941D6851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579" y="1686633"/>
            <a:ext cx="2777214" cy="1853938"/>
          </a:xfrm>
          <a:prstGeom prst="rect">
            <a:avLst/>
          </a:prstGeom>
        </p:spPr>
      </p:pic>
      <p:sp>
        <p:nvSpPr>
          <p:cNvPr id="32" name="标题 2">
            <a:extLst>
              <a:ext uri="{FF2B5EF4-FFF2-40B4-BE49-F238E27FC236}">
                <a16:creationId xmlns:a16="http://schemas.microsoft.com/office/drawing/2014/main" id="{D0C16C88-B315-2949-960A-7FAACDB3675D}"/>
              </a:ext>
            </a:extLst>
          </p:cNvPr>
          <p:cNvSpPr txBox="1">
            <a:spLocks/>
          </p:cNvSpPr>
          <p:nvPr/>
        </p:nvSpPr>
        <p:spPr>
          <a:xfrm>
            <a:off x="1610145" y="1039913"/>
            <a:ext cx="16498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endParaRPr lang="zh-CN" altLang="en-US" dirty="0"/>
          </a:p>
        </p:txBody>
      </p:sp>
      <p:sp>
        <p:nvSpPr>
          <p:cNvPr id="33" name="标题 2">
            <a:extLst>
              <a:ext uri="{FF2B5EF4-FFF2-40B4-BE49-F238E27FC236}">
                <a16:creationId xmlns:a16="http://schemas.microsoft.com/office/drawing/2014/main" id="{4E93822F-C703-BF45-810D-392965AED44F}"/>
              </a:ext>
            </a:extLst>
          </p:cNvPr>
          <p:cNvSpPr txBox="1">
            <a:spLocks/>
          </p:cNvSpPr>
          <p:nvPr/>
        </p:nvSpPr>
        <p:spPr>
          <a:xfrm>
            <a:off x="5883967" y="1039913"/>
            <a:ext cx="21909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rPr lang="en-US" altLang="zh-CN" dirty="0"/>
              <a:t>Validation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endParaRPr lang="zh-CN" altLang="en-US" dirty="0"/>
          </a:p>
        </p:txBody>
      </p:sp>
      <p:sp>
        <p:nvSpPr>
          <p:cNvPr id="188" name="Google Shape;188;p38"/>
          <p:cNvSpPr txBox="1">
            <a:spLocks noGrp="1"/>
          </p:cNvSpPr>
          <p:nvPr>
            <p:ph type="subTitle" idx="5"/>
          </p:nvPr>
        </p:nvSpPr>
        <p:spPr>
          <a:xfrm>
            <a:off x="6072827" y="1829474"/>
            <a:ext cx="582415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sz="1200" dirty="0"/>
              <a:t>192</a:t>
            </a:r>
            <a:endParaRPr sz="1200" dirty="0"/>
          </a:p>
        </p:txBody>
      </p:sp>
      <p:sp>
        <p:nvSpPr>
          <p:cNvPr id="34" name="Google Shape;188;p38">
            <a:extLst>
              <a:ext uri="{FF2B5EF4-FFF2-40B4-BE49-F238E27FC236}">
                <a16:creationId xmlns:a16="http://schemas.microsoft.com/office/drawing/2014/main" id="{9B9BE142-82CD-3140-B94F-1B1A6709D3FD}"/>
              </a:ext>
            </a:extLst>
          </p:cNvPr>
          <p:cNvSpPr txBox="1">
            <a:spLocks/>
          </p:cNvSpPr>
          <p:nvPr/>
        </p:nvSpPr>
        <p:spPr>
          <a:xfrm>
            <a:off x="6750978" y="2571476"/>
            <a:ext cx="582415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1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altLang="zh-CN" sz="1200" dirty="0"/>
              <a:t>81</a:t>
            </a:r>
            <a:endParaRPr lang="en-US" sz="1200" dirty="0"/>
          </a:p>
        </p:txBody>
      </p:sp>
      <p:sp>
        <p:nvSpPr>
          <p:cNvPr id="35" name="Google Shape;188;p38">
            <a:extLst>
              <a:ext uri="{FF2B5EF4-FFF2-40B4-BE49-F238E27FC236}">
                <a16:creationId xmlns:a16="http://schemas.microsoft.com/office/drawing/2014/main" id="{E348624A-2F54-D94D-9235-9998F3A915FC}"/>
              </a:ext>
            </a:extLst>
          </p:cNvPr>
          <p:cNvSpPr txBox="1">
            <a:spLocks/>
          </p:cNvSpPr>
          <p:nvPr/>
        </p:nvSpPr>
        <p:spPr>
          <a:xfrm>
            <a:off x="7501622" y="2968376"/>
            <a:ext cx="582415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1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altLang="zh-CN" sz="1200" dirty="0"/>
              <a:t>33</a:t>
            </a:r>
            <a:endParaRPr lang="en-US" sz="1200" dirty="0"/>
          </a:p>
        </p:txBody>
      </p:sp>
      <p:sp>
        <p:nvSpPr>
          <p:cNvPr id="38" name="Google Shape;188;p38">
            <a:extLst>
              <a:ext uri="{FF2B5EF4-FFF2-40B4-BE49-F238E27FC236}">
                <a16:creationId xmlns:a16="http://schemas.microsoft.com/office/drawing/2014/main" id="{13EE0E4F-5561-D844-82A1-3FF370EEA787}"/>
              </a:ext>
            </a:extLst>
          </p:cNvPr>
          <p:cNvSpPr txBox="1">
            <a:spLocks/>
          </p:cNvSpPr>
          <p:nvPr/>
        </p:nvSpPr>
        <p:spPr>
          <a:xfrm>
            <a:off x="1401075" y="2206730"/>
            <a:ext cx="582415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1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altLang="zh-CN" sz="1200" dirty="0"/>
              <a:t>591</a:t>
            </a:r>
            <a:endParaRPr lang="en-US" sz="1200" dirty="0"/>
          </a:p>
        </p:txBody>
      </p:sp>
      <p:sp>
        <p:nvSpPr>
          <p:cNvPr id="39" name="Google Shape;188;p38">
            <a:extLst>
              <a:ext uri="{FF2B5EF4-FFF2-40B4-BE49-F238E27FC236}">
                <a16:creationId xmlns:a16="http://schemas.microsoft.com/office/drawing/2014/main" id="{BEAEB9D9-248F-5B43-8958-2CFAF37AB4F5}"/>
              </a:ext>
            </a:extLst>
          </p:cNvPr>
          <p:cNvSpPr txBox="1">
            <a:spLocks/>
          </p:cNvSpPr>
          <p:nvPr/>
        </p:nvSpPr>
        <p:spPr>
          <a:xfrm>
            <a:off x="2111530" y="1829474"/>
            <a:ext cx="582415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1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altLang="zh-CN" sz="1200" dirty="0"/>
              <a:t>839</a:t>
            </a:r>
            <a:endParaRPr lang="en-US" sz="1200" dirty="0"/>
          </a:p>
        </p:txBody>
      </p:sp>
      <p:sp>
        <p:nvSpPr>
          <p:cNvPr id="40" name="Google Shape;188;p38">
            <a:extLst>
              <a:ext uri="{FF2B5EF4-FFF2-40B4-BE49-F238E27FC236}">
                <a16:creationId xmlns:a16="http://schemas.microsoft.com/office/drawing/2014/main" id="{225425D0-6F78-8443-93B4-219611C3DAEB}"/>
              </a:ext>
            </a:extLst>
          </p:cNvPr>
          <p:cNvSpPr txBox="1">
            <a:spLocks/>
          </p:cNvSpPr>
          <p:nvPr/>
        </p:nvSpPr>
        <p:spPr>
          <a:xfrm>
            <a:off x="2817163" y="2631368"/>
            <a:ext cx="582415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1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600"/>
              <a:buFont typeface="Quicksand Light"/>
              <a:buNone/>
              <a:defRPr sz="1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altLang="zh-CN" sz="1200" dirty="0"/>
              <a:t>324</a:t>
            </a:r>
            <a:endParaRPr lang="en-US" sz="1200" dirty="0"/>
          </a:p>
        </p:txBody>
      </p:sp>
      <p:sp>
        <p:nvSpPr>
          <p:cNvPr id="41" name="箭头: 右 1">
            <a:extLst>
              <a:ext uri="{FF2B5EF4-FFF2-40B4-BE49-F238E27FC236}">
                <a16:creationId xmlns:a16="http://schemas.microsoft.com/office/drawing/2014/main" id="{49CB4C89-9FDE-2A4B-97A5-26B2FA86C014}"/>
              </a:ext>
            </a:extLst>
          </p:cNvPr>
          <p:cNvSpPr/>
          <p:nvPr/>
        </p:nvSpPr>
        <p:spPr>
          <a:xfrm>
            <a:off x="2571605" y="3817237"/>
            <a:ext cx="1808629" cy="5727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5793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33200" y="1217075"/>
            <a:ext cx="6477600" cy="32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776" y="781698"/>
            <a:ext cx="1698350" cy="157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7"/>
          <p:cNvSpPr txBox="1">
            <a:spLocks noGrp="1"/>
          </p:cNvSpPr>
          <p:nvPr>
            <p:ph type="title"/>
          </p:nvPr>
        </p:nvSpPr>
        <p:spPr>
          <a:xfrm>
            <a:off x="1593477" y="1693075"/>
            <a:ext cx="5909982" cy="20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CNN model</a:t>
            </a:r>
            <a:endParaRPr sz="8000" dirty="0"/>
          </a:p>
        </p:txBody>
      </p:sp>
      <p:sp>
        <p:nvSpPr>
          <p:cNvPr id="178" name="Google Shape;178;p37"/>
          <p:cNvSpPr txBox="1">
            <a:spLocks noGrp="1"/>
          </p:cNvSpPr>
          <p:nvPr>
            <p:ph type="title" idx="2"/>
          </p:nvPr>
        </p:nvSpPr>
        <p:spPr>
          <a:xfrm>
            <a:off x="3873000" y="991088"/>
            <a:ext cx="1613400" cy="10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78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1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 Timeline</a:t>
            </a:r>
            <a:endParaRPr dirty="0"/>
          </a:p>
        </p:txBody>
      </p:sp>
      <p:grpSp>
        <p:nvGrpSpPr>
          <p:cNvPr id="486" name="Google Shape;486;p51"/>
          <p:cNvGrpSpPr/>
          <p:nvPr/>
        </p:nvGrpSpPr>
        <p:grpSpPr>
          <a:xfrm>
            <a:off x="2039822" y="2949724"/>
            <a:ext cx="4295631" cy="189"/>
            <a:chOff x="3720318" y="1857562"/>
            <a:chExt cx="1223025" cy="54"/>
          </a:xfrm>
        </p:grpSpPr>
        <p:cxnSp>
          <p:nvCxnSpPr>
            <p:cNvPr id="487" name="Google Shape;487;p51"/>
            <p:cNvCxnSpPr/>
            <p:nvPr/>
          </p:nvCxnSpPr>
          <p:spPr>
            <a:xfrm>
              <a:off x="4440243" y="1857616"/>
              <a:ext cx="1734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lgDashDot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51"/>
            <p:cNvCxnSpPr/>
            <p:nvPr/>
          </p:nvCxnSpPr>
          <p:spPr>
            <a:xfrm>
              <a:off x="4074943" y="1857562"/>
              <a:ext cx="1734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lgDashDot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51"/>
            <p:cNvCxnSpPr/>
            <p:nvPr/>
          </p:nvCxnSpPr>
          <p:spPr>
            <a:xfrm>
              <a:off x="3720318" y="1857562"/>
              <a:ext cx="1734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lgDashDot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51"/>
            <p:cNvCxnSpPr/>
            <p:nvPr/>
          </p:nvCxnSpPr>
          <p:spPr>
            <a:xfrm>
              <a:off x="4801443" y="1857616"/>
              <a:ext cx="1419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lgDashDot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91" name="Google Shape;491;p51"/>
          <p:cNvCxnSpPr/>
          <p:nvPr/>
        </p:nvCxnSpPr>
        <p:spPr>
          <a:xfrm rot="10800000">
            <a:off x="1739768" y="2034008"/>
            <a:ext cx="0" cy="608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492" name="Google Shape;492;p51"/>
          <p:cNvCxnSpPr/>
          <p:nvPr/>
        </p:nvCxnSpPr>
        <p:spPr>
          <a:xfrm rot="10800000">
            <a:off x="2985925" y="3314715"/>
            <a:ext cx="0" cy="5067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51"/>
          <p:cNvCxnSpPr/>
          <p:nvPr/>
        </p:nvCxnSpPr>
        <p:spPr>
          <a:xfrm rot="10800000">
            <a:off x="4251453" y="2034008"/>
            <a:ext cx="0" cy="608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51"/>
          <p:cNvCxnSpPr/>
          <p:nvPr/>
        </p:nvCxnSpPr>
        <p:spPr>
          <a:xfrm rot="10800000">
            <a:off x="5507013" y="3311415"/>
            <a:ext cx="0" cy="510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Dot"/>
            <a:round/>
            <a:headEnd type="none" w="med" len="med"/>
            <a:tailEnd type="none" w="med" len="med"/>
          </a:ln>
        </p:spPr>
      </p:cxnSp>
      <p:pic>
        <p:nvPicPr>
          <p:cNvPr id="495" name="Google Shape;49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654" y="2571631"/>
            <a:ext cx="721541" cy="75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1711" y="2571633"/>
            <a:ext cx="816075" cy="75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4076" y="2571632"/>
            <a:ext cx="815596" cy="75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4011" y="2571633"/>
            <a:ext cx="816075" cy="75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6490250" y="2284105"/>
            <a:ext cx="1328601" cy="1315476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1"/>
          <p:cNvSpPr txBox="1"/>
          <p:nvPr/>
        </p:nvSpPr>
        <p:spPr>
          <a:xfrm>
            <a:off x="1183922" y="1583522"/>
            <a:ext cx="17118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2-layer CNN with 2 layer fc</a:t>
            </a:r>
            <a:endParaRPr sz="1600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09" name="Google Shape;509;p51"/>
          <p:cNvSpPr txBox="1"/>
          <p:nvPr/>
        </p:nvSpPr>
        <p:spPr>
          <a:xfrm>
            <a:off x="1451275" y="2696469"/>
            <a:ext cx="5769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01</a:t>
            </a:r>
            <a:endParaRPr sz="2400" b="1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10" name="Google Shape;510;p51"/>
          <p:cNvSpPr txBox="1"/>
          <p:nvPr/>
        </p:nvSpPr>
        <p:spPr>
          <a:xfrm>
            <a:off x="2697475" y="2696469"/>
            <a:ext cx="5769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02</a:t>
            </a:r>
            <a:endParaRPr sz="2400" b="1" dirty="0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11" name="Google Shape;511;p51"/>
          <p:cNvSpPr txBox="1"/>
          <p:nvPr/>
        </p:nvSpPr>
        <p:spPr>
          <a:xfrm>
            <a:off x="3974038" y="2696469"/>
            <a:ext cx="5769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03</a:t>
            </a:r>
            <a:endParaRPr sz="2400" b="1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512" name="Google Shape;512;p51"/>
          <p:cNvSpPr txBox="1"/>
          <p:nvPr/>
        </p:nvSpPr>
        <p:spPr>
          <a:xfrm>
            <a:off x="5164750" y="2696469"/>
            <a:ext cx="6705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04</a:t>
            </a:r>
            <a:endParaRPr sz="2400" b="1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uress Onlin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5344C"/>
      </a:lt2>
      <a:accent1>
        <a:srgbClr val="E5344C"/>
      </a:accent1>
      <a:accent2>
        <a:srgbClr val="FF9900"/>
      </a:accent2>
      <a:accent3>
        <a:srgbClr val="FF9900"/>
      </a:accent3>
      <a:accent4>
        <a:srgbClr val="E06666"/>
      </a:accent4>
      <a:accent5>
        <a:srgbClr val="F6B26B"/>
      </a:accent5>
      <a:accent6>
        <a:srgbClr val="EA9999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586</Words>
  <Application>Microsoft Macintosh PowerPoint</Application>
  <PresentationFormat>On-screen Show (16:9)</PresentationFormat>
  <Paragraphs>164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 Unicode MS</vt:lpstr>
      <vt:lpstr>Pacifico</vt:lpstr>
      <vt:lpstr>Quicksand</vt:lpstr>
      <vt:lpstr>Quicksand Light</vt:lpstr>
      <vt:lpstr>Arial</vt:lpstr>
      <vt:lpstr>Century</vt:lpstr>
      <vt:lpstr>Puress Online by Slidesgo</vt:lpstr>
      <vt:lpstr>Project1 presentation</vt:lpstr>
      <vt:lpstr>Table of Contents</vt:lpstr>
      <vt:lpstr>Background</vt:lpstr>
      <vt:lpstr>Background for project1</vt:lpstr>
      <vt:lpstr>PowerPoint Presentation</vt:lpstr>
      <vt:lpstr>Three classes</vt:lpstr>
      <vt:lpstr>View Classes Distribution</vt:lpstr>
      <vt:lpstr>CNN model</vt:lpstr>
      <vt:lpstr>Develop Timeline</vt:lpstr>
      <vt:lpstr>Accuracy is only 55%!</vt:lpstr>
      <vt:lpstr>Develop Timeline</vt:lpstr>
      <vt:lpstr>Key Action</vt:lpstr>
      <vt:lpstr>Accuracy Charts</vt:lpstr>
      <vt:lpstr>Develop Timeline</vt:lpstr>
      <vt:lpstr>Accuracy Charts</vt:lpstr>
      <vt:lpstr>Develop Timeline</vt:lpstr>
      <vt:lpstr>Accuracy Charts</vt:lpstr>
      <vt:lpstr>Reflections</vt:lpstr>
      <vt:lpstr>Overnormalize?</vt:lpstr>
      <vt:lpstr>Peek into dataset</vt:lpstr>
      <vt:lpstr>Peek into dataset</vt:lpstr>
      <vt:lpstr>Accuracy Charts</vt:lpstr>
      <vt:lpstr>Data-augmentation?</vt:lpstr>
      <vt:lpstr>Accuracy Charts</vt:lpstr>
      <vt:lpstr>—Our discovery</vt:lpstr>
      <vt:lpstr>77%</vt:lpstr>
      <vt:lpstr>Final model</vt:lpstr>
      <vt:lpstr>RESNET-18</vt:lpstr>
      <vt:lpstr>Tuning Parameter</vt:lpstr>
      <vt:lpstr>Final Model Performance</vt:lpstr>
      <vt:lpstr>Final Model Performance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Project1 presentation</dc:title>
  <cp:lastModifiedBy>Ka Shun SHUM</cp:lastModifiedBy>
  <cp:revision>24</cp:revision>
  <dcterms:modified xsi:type="dcterms:W3CDTF">2020-12-23T17:43:00Z</dcterms:modified>
</cp:coreProperties>
</file>